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44"/>
  </p:notesMasterIdLst>
  <p:sldIdLst>
    <p:sldId id="295" r:id="rId5"/>
    <p:sldId id="257" r:id="rId6"/>
    <p:sldId id="258" r:id="rId7"/>
    <p:sldId id="259" r:id="rId8"/>
    <p:sldId id="312" r:id="rId9"/>
    <p:sldId id="261" r:id="rId10"/>
    <p:sldId id="262" r:id="rId11"/>
    <p:sldId id="311" r:id="rId12"/>
    <p:sldId id="264" r:id="rId13"/>
    <p:sldId id="265" r:id="rId14"/>
    <p:sldId id="266" r:id="rId15"/>
    <p:sldId id="267" r:id="rId16"/>
    <p:sldId id="268" r:id="rId17"/>
    <p:sldId id="269" r:id="rId18"/>
    <p:sldId id="310"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x="10693400" cy="7556500"/>
  <p:notesSz cx="6797675" cy="9926638"/>
  <p:embeddedFontLst>
    <p:embeddedFont>
      <p:font typeface="Aptos Bold" panose="020B0604020202020204" charset="0"/>
      <p:regular r:id="rId45"/>
    </p:embeddedFont>
    <p:embeddedFont>
      <p:font typeface="Arial Bold" panose="020B0604020202020204" charset="0"/>
      <p:regular r:id="rId46"/>
    </p:embeddedFont>
    <p:embeddedFont>
      <p:font typeface="Arial Italics" panose="020B0604020202020204" charset="0"/>
      <p:regular r:id="rId47"/>
    </p:embeddedFont>
    <p:embeddedFont>
      <p:font typeface="Codec Pro Bold" panose="020B0604020202020204" charset="0"/>
      <p:regular r:id="rId48"/>
    </p:embeddedFont>
    <p:embeddedFont>
      <p:font typeface="Public Sans Bold" panose="020B0604020202020204" charset="0"/>
      <p:regular r:id="rId4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3D7DA2-7820-44B9-98DB-517917CD5D3B}" v="5" dt="2026-07-05T19:37:14.7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1146"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font" Target="fonts/font3.fntdata"/><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elotte Gjendem" userId="17104165-4e58-4434-b34e-cac416153767" providerId="ADAL" clId="{45D83CCE-FB79-41C6-B130-A76CDB8D5BC6}"/>
    <pc:docChg chg="custSel modSld modNotesMaster">
      <pc:chgData name="Liselotte Gjendem" userId="17104165-4e58-4434-b34e-cac416153767" providerId="ADAL" clId="{45D83CCE-FB79-41C6-B130-A76CDB8D5BC6}" dt="2026-07-05T20:52:31.197" v="537" actId="20577"/>
      <pc:docMkLst>
        <pc:docMk/>
      </pc:docMkLst>
      <pc:sldChg chg="modNotes">
        <pc:chgData name="Liselotte Gjendem" userId="17104165-4e58-4434-b34e-cac416153767" providerId="ADAL" clId="{45D83CCE-FB79-41C6-B130-A76CDB8D5BC6}" dt="2026-06-30T07:10:59.553" v="0"/>
        <pc:sldMkLst>
          <pc:docMk/>
          <pc:sldMk cId="0" sldId="257"/>
        </pc:sldMkLst>
      </pc:sldChg>
      <pc:sldChg chg="modNotes">
        <pc:chgData name="Liselotte Gjendem" userId="17104165-4e58-4434-b34e-cac416153767" providerId="ADAL" clId="{45D83CCE-FB79-41C6-B130-A76CDB8D5BC6}" dt="2026-06-30T07:10:59.553" v="0"/>
        <pc:sldMkLst>
          <pc:docMk/>
          <pc:sldMk cId="0" sldId="259"/>
        </pc:sldMkLst>
      </pc:sldChg>
      <pc:sldChg chg="modNotes">
        <pc:chgData name="Liselotte Gjendem" userId="17104165-4e58-4434-b34e-cac416153767" providerId="ADAL" clId="{45D83CCE-FB79-41C6-B130-A76CDB8D5BC6}" dt="2026-06-30T07:10:59.553" v="0"/>
        <pc:sldMkLst>
          <pc:docMk/>
          <pc:sldMk cId="0" sldId="261"/>
        </pc:sldMkLst>
      </pc:sldChg>
      <pc:sldChg chg="modSp mod modNotes">
        <pc:chgData name="Liselotte Gjendem" userId="17104165-4e58-4434-b34e-cac416153767" providerId="ADAL" clId="{45D83CCE-FB79-41C6-B130-A76CDB8D5BC6}" dt="2026-07-05T18:29:53.526" v="10" actId="20577"/>
        <pc:sldMkLst>
          <pc:docMk/>
          <pc:sldMk cId="0" sldId="262"/>
        </pc:sldMkLst>
        <pc:spChg chg="mod">
          <ac:chgData name="Liselotte Gjendem" userId="17104165-4e58-4434-b34e-cac416153767" providerId="ADAL" clId="{45D83CCE-FB79-41C6-B130-A76CDB8D5BC6}" dt="2026-07-05T18:29:53.526" v="10" actId="20577"/>
          <ac:spMkLst>
            <pc:docMk/>
            <pc:sldMk cId="0" sldId="262"/>
            <ac:spMk id="3" creationId="{00000000-0000-0000-0000-000000000000}"/>
          </ac:spMkLst>
        </pc:spChg>
      </pc:sldChg>
      <pc:sldChg chg="modNotes">
        <pc:chgData name="Liselotte Gjendem" userId="17104165-4e58-4434-b34e-cac416153767" providerId="ADAL" clId="{45D83CCE-FB79-41C6-B130-A76CDB8D5BC6}" dt="2026-06-30T07:10:59.553" v="0"/>
        <pc:sldMkLst>
          <pc:docMk/>
          <pc:sldMk cId="0" sldId="264"/>
        </pc:sldMkLst>
      </pc:sldChg>
      <pc:sldChg chg="modNotes">
        <pc:chgData name="Liselotte Gjendem" userId="17104165-4e58-4434-b34e-cac416153767" providerId="ADAL" clId="{45D83CCE-FB79-41C6-B130-A76CDB8D5BC6}" dt="2026-06-30T07:10:59.553" v="0"/>
        <pc:sldMkLst>
          <pc:docMk/>
          <pc:sldMk cId="0" sldId="265"/>
        </pc:sldMkLst>
      </pc:sldChg>
      <pc:sldChg chg="modNotes">
        <pc:chgData name="Liselotte Gjendem" userId="17104165-4e58-4434-b34e-cac416153767" providerId="ADAL" clId="{45D83CCE-FB79-41C6-B130-A76CDB8D5BC6}" dt="2026-06-30T07:10:59.553" v="0"/>
        <pc:sldMkLst>
          <pc:docMk/>
          <pc:sldMk cId="0" sldId="266"/>
        </pc:sldMkLst>
      </pc:sldChg>
      <pc:sldChg chg="modNotes">
        <pc:chgData name="Liselotte Gjendem" userId="17104165-4e58-4434-b34e-cac416153767" providerId="ADAL" clId="{45D83CCE-FB79-41C6-B130-A76CDB8D5BC6}" dt="2026-06-30T07:10:59.553" v="0"/>
        <pc:sldMkLst>
          <pc:docMk/>
          <pc:sldMk cId="0" sldId="267"/>
        </pc:sldMkLst>
      </pc:sldChg>
      <pc:sldChg chg="modNotes">
        <pc:chgData name="Liselotte Gjendem" userId="17104165-4e58-4434-b34e-cac416153767" providerId="ADAL" clId="{45D83CCE-FB79-41C6-B130-A76CDB8D5BC6}" dt="2026-06-30T07:10:59.553" v="0"/>
        <pc:sldMkLst>
          <pc:docMk/>
          <pc:sldMk cId="0" sldId="268"/>
        </pc:sldMkLst>
      </pc:sldChg>
      <pc:sldChg chg="modNotes">
        <pc:chgData name="Liselotte Gjendem" userId="17104165-4e58-4434-b34e-cac416153767" providerId="ADAL" clId="{45D83CCE-FB79-41C6-B130-A76CDB8D5BC6}" dt="2026-06-30T07:10:59.553" v="0"/>
        <pc:sldMkLst>
          <pc:docMk/>
          <pc:sldMk cId="0" sldId="269"/>
        </pc:sldMkLst>
      </pc:sldChg>
      <pc:sldChg chg="modSp mod modNotes">
        <pc:chgData name="Liselotte Gjendem" userId="17104165-4e58-4434-b34e-cac416153767" providerId="ADAL" clId="{45D83CCE-FB79-41C6-B130-A76CDB8D5BC6}" dt="2026-07-05T20:52:31.197" v="537" actId="20577"/>
        <pc:sldMkLst>
          <pc:docMk/>
          <pc:sldMk cId="0" sldId="270"/>
        </pc:sldMkLst>
        <pc:spChg chg="mod">
          <ac:chgData name="Liselotte Gjendem" userId="17104165-4e58-4434-b34e-cac416153767" providerId="ADAL" clId="{45D83CCE-FB79-41C6-B130-A76CDB8D5BC6}" dt="2026-07-05T20:52:31.197" v="537" actId="20577"/>
          <ac:spMkLst>
            <pc:docMk/>
            <pc:sldMk cId="0" sldId="270"/>
            <ac:spMk id="29" creationId="{00000000-0000-0000-0000-000000000000}"/>
          </ac:spMkLst>
        </pc:spChg>
      </pc:sldChg>
      <pc:sldChg chg="modNotes">
        <pc:chgData name="Liselotte Gjendem" userId="17104165-4e58-4434-b34e-cac416153767" providerId="ADAL" clId="{45D83CCE-FB79-41C6-B130-A76CDB8D5BC6}" dt="2026-06-30T07:10:59.553" v="0"/>
        <pc:sldMkLst>
          <pc:docMk/>
          <pc:sldMk cId="0" sldId="271"/>
        </pc:sldMkLst>
      </pc:sldChg>
      <pc:sldChg chg="modSp mod modNotes">
        <pc:chgData name="Liselotte Gjendem" userId="17104165-4e58-4434-b34e-cac416153767" providerId="ADAL" clId="{45D83CCE-FB79-41C6-B130-A76CDB8D5BC6}" dt="2026-07-01T08:38:57.099" v="3" actId="313"/>
        <pc:sldMkLst>
          <pc:docMk/>
          <pc:sldMk cId="0" sldId="272"/>
        </pc:sldMkLst>
        <pc:spChg chg="mod">
          <ac:chgData name="Liselotte Gjendem" userId="17104165-4e58-4434-b34e-cac416153767" providerId="ADAL" clId="{45D83CCE-FB79-41C6-B130-A76CDB8D5BC6}" dt="2026-07-01T08:38:57.099" v="3" actId="313"/>
          <ac:spMkLst>
            <pc:docMk/>
            <pc:sldMk cId="0" sldId="272"/>
            <ac:spMk id="29" creationId="{00000000-0000-0000-0000-000000000000}"/>
          </ac:spMkLst>
        </pc:spChg>
      </pc:sldChg>
      <pc:sldChg chg="modNotes">
        <pc:chgData name="Liselotte Gjendem" userId="17104165-4e58-4434-b34e-cac416153767" providerId="ADAL" clId="{45D83CCE-FB79-41C6-B130-A76CDB8D5BC6}" dt="2026-06-30T07:10:59.553" v="0"/>
        <pc:sldMkLst>
          <pc:docMk/>
          <pc:sldMk cId="0" sldId="273"/>
        </pc:sldMkLst>
      </pc:sldChg>
      <pc:sldChg chg="modSp mod modNotes">
        <pc:chgData name="Liselotte Gjendem" userId="17104165-4e58-4434-b34e-cac416153767" providerId="ADAL" clId="{45D83CCE-FB79-41C6-B130-A76CDB8D5BC6}" dt="2026-07-05T19:38:27.144" v="534" actId="20577"/>
        <pc:sldMkLst>
          <pc:docMk/>
          <pc:sldMk cId="0" sldId="274"/>
        </pc:sldMkLst>
        <pc:spChg chg="mod">
          <ac:chgData name="Liselotte Gjendem" userId="17104165-4e58-4434-b34e-cac416153767" providerId="ADAL" clId="{45D83CCE-FB79-41C6-B130-A76CDB8D5BC6}" dt="2026-07-05T19:38:27.144" v="534" actId="20577"/>
          <ac:spMkLst>
            <pc:docMk/>
            <pc:sldMk cId="0" sldId="274"/>
            <ac:spMk id="57" creationId="{00000000-0000-0000-0000-000000000000}"/>
          </ac:spMkLst>
        </pc:spChg>
      </pc:sldChg>
      <pc:sldChg chg="addSp modSp mod modNotes">
        <pc:chgData name="Liselotte Gjendem" userId="17104165-4e58-4434-b34e-cac416153767" providerId="ADAL" clId="{45D83CCE-FB79-41C6-B130-A76CDB8D5BC6}" dt="2026-07-05T19:38:38.683" v="535" actId="113"/>
        <pc:sldMkLst>
          <pc:docMk/>
          <pc:sldMk cId="0" sldId="275"/>
        </pc:sldMkLst>
        <pc:spChg chg="add mod">
          <ac:chgData name="Liselotte Gjendem" userId="17104165-4e58-4434-b34e-cac416153767" providerId="ADAL" clId="{45D83CCE-FB79-41C6-B130-A76CDB8D5BC6}" dt="2026-07-05T19:30:21.310" v="418" actId="255"/>
          <ac:spMkLst>
            <pc:docMk/>
            <pc:sldMk cId="0" sldId="275"/>
            <ac:spMk id="12" creationId="{1AD0EB70-AC84-3B7D-D339-000C22D6DF0E}"/>
          </ac:spMkLst>
        </pc:spChg>
        <pc:graphicFrameChg chg="modGraphic">
          <ac:chgData name="Liselotte Gjendem" userId="17104165-4e58-4434-b34e-cac416153767" providerId="ADAL" clId="{45D83CCE-FB79-41C6-B130-A76CDB8D5BC6}" dt="2026-07-05T19:38:38.683" v="535" actId="113"/>
          <ac:graphicFrameMkLst>
            <pc:docMk/>
            <pc:sldMk cId="0" sldId="275"/>
            <ac:graphicFrameMk id="2" creationId="{00000000-0000-0000-0000-000000000000}"/>
          </ac:graphicFrameMkLst>
        </pc:graphicFrameChg>
      </pc:sldChg>
      <pc:sldChg chg="modSp mod modNotes">
        <pc:chgData name="Liselotte Gjendem" userId="17104165-4e58-4434-b34e-cac416153767" providerId="ADAL" clId="{45D83CCE-FB79-41C6-B130-A76CDB8D5BC6}" dt="2026-07-05T19:26:28.080" v="369" actId="122"/>
        <pc:sldMkLst>
          <pc:docMk/>
          <pc:sldMk cId="0" sldId="276"/>
        </pc:sldMkLst>
        <pc:spChg chg="mod">
          <ac:chgData name="Liselotte Gjendem" userId="17104165-4e58-4434-b34e-cac416153767" providerId="ADAL" clId="{45D83CCE-FB79-41C6-B130-A76CDB8D5BC6}" dt="2026-07-05T19:26:28.080" v="369" actId="122"/>
          <ac:spMkLst>
            <pc:docMk/>
            <pc:sldMk cId="0" sldId="276"/>
            <ac:spMk id="5" creationId="{00000000-0000-0000-0000-000000000000}"/>
          </ac:spMkLst>
        </pc:spChg>
      </pc:sldChg>
      <pc:sldChg chg="modNotes">
        <pc:chgData name="Liselotte Gjendem" userId="17104165-4e58-4434-b34e-cac416153767" providerId="ADAL" clId="{45D83CCE-FB79-41C6-B130-A76CDB8D5BC6}" dt="2026-06-30T07:10:59.553" v="0"/>
        <pc:sldMkLst>
          <pc:docMk/>
          <pc:sldMk cId="0" sldId="277"/>
        </pc:sldMkLst>
      </pc:sldChg>
      <pc:sldChg chg="modNotes">
        <pc:chgData name="Liselotte Gjendem" userId="17104165-4e58-4434-b34e-cac416153767" providerId="ADAL" clId="{45D83CCE-FB79-41C6-B130-A76CDB8D5BC6}" dt="2026-06-30T07:10:59.553" v="0"/>
        <pc:sldMkLst>
          <pc:docMk/>
          <pc:sldMk cId="0" sldId="278"/>
        </pc:sldMkLst>
      </pc:sldChg>
      <pc:sldChg chg="modSp mod modNotes">
        <pc:chgData name="Liselotte Gjendem" userId="17104165-4e58-4434-b34e-cac416153767" providerId="ADAL" clId="{45D83CCE-FB79-41C6-B130-A76CDB8D5BC6}" dt="2026-07-05T19:33:25.588" v="420" actId="113"/>
        <pc:sldMkLst>
          <pc:docMk/>
          <pc:sldMk cId="0" sldId="279"/>
        </pc:sldMkLst>
        <pc:grpChg chg="mod">
          <ac:chgData name="Liselotte Gjendem" userId="17104165-4e58-4434-b34e-cac416153767" providerId="ADAL" clId="{45D83CCE-FB79-41C6-B130-A76CDB8D5BC6}" dt="2026-07-05T19:15:42.714" v="326" actId="1076"/>
          <ac:grpSpMkLst>
            <pc:docMk/>
            <pc:sldMk cId="0" sldId="279"/>
            <ac:grpSpMk id="6" creationId="{00000000-0000-0000-0000-000000000000}"/>
          </ac:grpSpMkLst>
        </pc:grpChg>
        <pc:graphicFrameChg chg="modGraphic">
          <ac:chgData name="Liselotte Gjendem" userId="17104165-4e58-4434-b34e-cac416153767" providerId="ADAL" clId="{45D83CCE-FB79-41C6-B130-A76CDB8D5BC6}" dt="2026-07-05T19:33:25.588" v="420" actId="113"/>
          <ac:graphicFrameMkLst>
            <pc:docMk/>
            <pc:sldMk cId="0" sldId="279"/>
            <ac:graphicFrameMk id="2" creationId="{00000000-0000-0000-0000-000000000000}"/>
          </ac:graphicFrameMkLst>
        </pc:graphicFrameChg>
      </pc:sldChg>
      <pc:sldChg chg="addSp modSp mod modNotes">
        <pc:chgData name="Liselotte Gjendem" userId="17104165-4e58-4434-b34e-cac416153767" providerId="ADAL" clId="{45D83CCE-FB79-41C6-B130-A76CDB8D5BC6}" dt="2026-07-05T19:35:15.712" v="452" actId="20577"/>
        <pc:sldMkLst>
          <pc:docMk/>
          <pc:sldMk cId="0" sldId="280"/>
        </pc:sldMkLst>
        <pc:spChg chg="add mod">
          <ac:chgData name="Liselotte Gjendem" userId="17104165-4e58-4434-b34e-cac416153767" providerId="ADAL" clId="{45D83CCE-FB79-41C6-B130-A76CDB8D5BC6}" dt="2026-07-05T19:34:20.644" v="422"/>
          <ac:spMkLst>
            <pc:docMk/>
            <pc:sldMk cId="0" sldId="280"/>
            <ac:spMk id="15" creationId="{A380F88A-C084-4A2E-BB13-996576F39683}"/>
          </ac:spMkLst>
        </pc:spChg>
        <pc:spChg chg="mod">
          <ac:chgData name="Liselotte Gjendem" userId="17104165-4e58-4434-b34e-cac416153767" providerId="ADAL" clId="{45D83CCE-FB79-41C6-B130-A76CDB8D5BC6}" dt="2026-07-05T19:34:14.674" v="421" actId="1076"/>
          <ac:spMkLst>
            <pc:docMk/>
            <pc:sldMk cId="0" sldId="280"/>
            <ac:spMk id="35" creationId="{00000000-0000-0000-0000-000000000000}"/>
          </ac:spMkLst>
        </pc:spChg>
        <pc:spChg chg="mod">
          <ac:chgData name="Liselotte Gjendem" userId="17104165-4e58-4434-b34e-cac416153767" providerId="ADAL" clId="{45D83CCE-FB79-41C6-B130-A76CDB8D5BC6}" dt="2026-07-05T19:35:15.712" v="452" actId="20577"/>
          <ac:spMkLst>
            <pc:docMk/>
            <pc:sldMk cId="0" sldId="280"/>
            <ac:spMk id="41" creationId="{00000000-0000-0000-0000-000000000000}"/>
          </ac:spMkLst>
        </pc:spChg>
      </pc:sldChg>
      <pc:sldChg chg="modNotes">
        <pc:chgData name="Liselotte Gjendem" userId="17104165-4e58-4434-b34e-cac416153767" providerId="ADAL" clId="{45D83CCE-FB79-41C6-B130-A76CDB8D5BC6}" dt="2026-06-30T07:10:59.553" v="0"/>
        <pc:sldMkLst>
          <pc:docMk/>
          <pc:sldMk cId="0" sldId="281"/>
        </pc:sldMkLst>
      </pc:sldChg>
      <pc:sldChg chg="modSp mod modNotes">
        <pc:chgData name="Liselotte Gjendem" userId="17104165-4e58-4434-b34e-cac416153767" providerId="ADAL" clId="{45D83CCE-FB79-41C6-B130-A76CDB8D5BC6}" dt="2026-07-05T18:32:18.925" v="75" actId="113"/>
        <pc:sldMkLst>
          <pc:docMk/>
          <pc:sldMk cId="0" sldId="282"/>
        </pc:sldMkLst>
        <pc:spChg chg="mod">
          <ac:chgData name="Liselotte Gjendem" userId="17104165-4e58-4434-b34e-cac416153767" providerId="ADAL" clId="{45D83CCE-FB79-41C6-B130-A76CDB8D5BC6}" dt="2026-07-05T18:32:18.925" v="75" actId="113"/>
          <ac:spMkLst>
            <pc:docMk/>
            <pc:sldMk cId="0" sldId="282"/>
            <ac:spMk id="21" creationId="{00000000-0000-0000-0000-000000000000}"/>
          </ac:spMkLst>
        </pc:spChg>
      </pc:sldChg>
      <pc:sldChg chg="addSp modSp mod modNotes">
        <pc:chgData name="Liselotte Gjendem" userId="17104165-4e58-4434-b34e-cac416153767" providerId="ADAL" clId="{45D83CCE-FB79-41C6-B130-A76CDB8D5BC6}" dt="2026-07-05T19:28:49.522" v="414" actId="14100"/>
        <pc:sldMkLst>
          <pc:docMk/>
          <pc:sldMk cId="0" sldId="283"/>
        </pc:sldMkLst>
        <pc:spChg chg="mod">
          <ac:chgData name="Liselotte Gjendem" userId="17104165-4e58-4434-b34e-cac416153767" providerId="ADAL" clId="{45D83CCE-FB79-41C6-B130-A76CDB8D5BC6}" dt="2026-07-05T19:28:15.977" v="406" actId="1076"/>
          <ac:spMkLst>
            <pc:docMk/>
            <pc:sldMk cId="0" sldId="283"/>
            <ac:spMk id="5" creationId="{00000000-0000-0000-0000-000000000000}"/>
          </ac:spMkLst>
        </pc:spChg>
        <pc:spChg chg="add mod">
          <ac:chgData name="Liselotte Gjendem" userId="17104165-4e58-4434-b34e-cac416153767" providerId="ADAL" clId="{45D83CCE-FB79-41C6-B130-A76CDB8D5BC6}" dt="2026-07-05T19:28:49.522" v="414" actId="14100"/>
          <ac:spMkLst>
            <pc:docMk/>
            <pc:sldMk cId="0" sldId="283"/>
            <ac:spMk id="12" creationId="{98826697-74D3-4302-0A10-067825BF6C41}"/>
          </ac:spMkLst>
        </pc:spChg>
        <pc:graphicFrameChg chg="modGraphic">
          <ac:chgData name="Liselotte Gjendem" userId="17104165-4e58-4434-b34e-cac416153767" providerId="ADAL" clId="{45D83CCE-FB79-41C6-B130-A76CDB8D5BC6}" dt="2026-07-05T19:28:33.578" v="411" actId="20577"/>
          <ac:graphicFrameMkLst>
            <pc:docMk/>
            <pc:sldMk cId="0" sldId="283"/>
            <ac:graphicFrameMk id="2" creationId="{00000000-0000-0000-0000-000000000000}"/>
          </ac:graphicFrameMkLst>
        </pc:graphicFrameChg>
      </pc:sldChg>
      <pc:sldChg chg="modSp mod modNotes">
        <pc:chgData name="Liselotte Gjendem" userId="17104165-4e58-4434-b34e-cac416153767" providerId="ADAL" clId="{45D83CCE-FB79-41C6-B130-A76CDB8D5BC6}" dt="2026-07-05T19:06:45.890" v="288" actId="113"/>
        <pc:sldMkLst>
          <pc:docMk/>
          <pc:sldMk cId="0" sldId="284"/>
        </pc:sldMkLst>
        <pc:spChg chg="mod">
          <ac:chgData name="Liselotte Gjendem" userId="17104165-4e58-4434-b34e-cac416153767" providerId="ADAL" clId="{45D83CCE-FB79-41C6-B130-A76CDB8D5BC6}" dt="2026-07-05T19:04:42.029" v="279" actId="20577"/>
          <ac:spMkLst>
            <pc:docMk/>
            <pc:sldMk cId="0" sldId="284"/>
            <ac:spMk id="8" creationId="{00000000-0000-0000-0000-000000000000}"/>
          </ac:spMkLst>
        </pc:spChg>
        <pc:spChg chg="mod">
          <ac:chgData name="Liselotte Gjendem" userId="17104165-4e58-4434-b34e-cac416153767" providerId="ADAL" clId="{45D83CCE-FB79-41C6-B130-A76CDB8D5BC6}" dt="2026-07-05T19:06:45.890" v="288" actId="113"/>
          <ac:spMkLst>
            <pc:docMk/>
            <pc:sldMk cId="0" sldId="284"/>
            <ac:spMk id="21" creationId="{00000000-0000-0000-0000-000000000000}"/>
          </ac:spMkLst>
        </pc:spChg>
      </pc:sldChg>
      <pc:sldChg chg="modSp mod modNotes">
        <pc:chgData name="Liselotte Gjendem" userId="17104165-4e58-4434-b34e-cac416153767" providerId="ADAL" clId="{45D83CCE-FB79-41C6-B130-A76CDB8D5BC6}" dt="2026-07-05T18:52:44.333" v="210" actId="113"/>
        <pc:sldMkLst>
          <pc:docMk/>
          <pc:sldMk cId="0" sldId="285"/>
        </pc:sldMkLst>
        <pc:graphicFrameChg chg="modGraphic">
          <ac:chgData name="Liselotte Gjendem" userId="17104165-4e58-4434-b34e-cac416153767" providerId="ADAL" clId="{45D83CCE-FB79-41C6-B130-A76CDB8D5BC6}" dt="2026-07-05T18:52:44.333" v="210" actId="113"/>
          <ac:graphicFrameMkLst>
            <pc:docMk/>
            <pc:sldMk cId="0" sldId="285"/>
            <ac:graphicFrameMk id="2" creationId="{00000000-0000-0000-0000-000000000000}"/>
          </ac:graphicFrameMkLst>
        </pc:graphicFrameChg>
      </pc:sldChg>
      <pc:sldChg chg="modNotes">
        <pc:chgData name="Liselotte Gjendem" userId="17104165-4e58-4434-b34e-cac416153767" providerId="ADAL" clId="{45D83CCE-FB79-41C6-B130-A76CDB8D5BC6}" dt="2026-06-30T07:10:59.553" v="0"/>
        <pc:sldMkLst>
          <pc:docMk/>
          <pc:sldMk cId="0" sldId="286"/>
        </pc:sldMkLst>
      </pc:sldChg>
      <pc:sldChg chg="modNotes">
        <pc:chgData name="Liselotte Gjendem" userId="17104165-4e58-4434-b34e-cac416153767" providerId="ADAL" clId="{45D83CCE-FB79-41C6-B130-A76CDB8D5BC6}" dt="2026-06-30T07:10:59.553" v="0"/>
        <pc:sldMkLst>
          <pc:docMk/>
          <pc:sldMk cId="0" sldId="287"/>
        </pc:sldMkLst>
      </pc:sldChg>
      <pc:sldChg chg="modSp mod modNotes">
        <pc:chgData name="Liselotte Gjendem" userId="17104165-4e58-4434-b34e-cac416153767" providerId="ADAL" clId="{45D83CCE-FB79-41C6-B130-A76CDB8D5BC6}" dt="2026-07-05T19:37:20.859" v="486" actId="20577"/>
        <pc:sldMkLst>
          <pc:docMk/>
          <pc:sldMk cId="0" sldId="288"/>
        </pc:sldMkLst>
        <pc:spChg chg="mod">
          <ac:chgData name="Liselotte Gjendem" userId="17104165-4e58-4434-b34e-cac416153767" providerId="ADAL" clId="{45D83CCE-FB79-41C6-B130-A76CDB8D5BC6}" dt="2026-07-05T19:37:20.859" v="486" actId="20577"/>
          <ac:spMkLst>
            <pc:docMk/>
            <pc:sldMk cId="0" sldId="288"/>
            <ac:spMk id="25" creationId="{00000000-0000-0000-0000-000000000000}"/>
          </ac:spMkLst>
        </pc:spChg>
      </pc:sldChg>
      <pc:sldChg chg="modSp mod modNotes">
        <pc:chgData name="Liselotte Gjendem" userId="17104165-4e58-4434-b34e-cac416153767" providerId="ADAL" clId="{45D83CCE-FB79-41C6-B130-A76CDB8D5BC6}" dt="2026-07-05T18:43:34.417" v="175" actId="1076"/>
        <pc:sldMkLst>
          <pc:docMk/>
          <pc:sldMk cId="0" sldId="289"/>
        </pc:sldMkLst>
        <pc:grpChg chg="mod">
          <ac:chgData name="Liselotte Gjendem" userId="17104165-4e58-4434-b34e-cac416153767" providerId="ADAL" clId="{45D83CCE-FB79-41C6-B130-A76CDB8D5BC6}" dt="2026-07-05T18:43:11.592" v="168" actId="1076"/>
          <ac:grpSpMkLst>
            <pc:docMk/>
            <pc:sldMk cId="0" sldId="289"/>
            <ac:grpSpMk id="8" creationId="{00000000-0000-0000-0000-000000000000}"/>
          </ac:grpSpMkLst>
        </pc:grpChg>
        <pc:grpChg chg="mod">
          <ac:chgData name="Liselotte Gjendem" userId="17104165-4e58-4434-b34e-cac416153767" providerId="ADAL" clId="{45D83CCE-FB79-41C6-B130-A76CDB8D5BC6}" dt="2026-07-05T18:43:34.417" v="175" actId="1076"/>
          <ac:grpSpMkLst>
            <pc:docMk/>
            <pc:sldMk cId="0" sldId="289"/>
            <ac:grpSpMk id="18" creationId="{00000000-0000-0000-0000-000000000000}"/>
          </ac:grpSpMkLst>
        </pc:grpChg>
        <pc:graphicFrameChg chg="modGraphic">
          <ac:chgData name="Liselotte Gjendem" userId="17104165-4e58-4434-b34e-cac416153767" providerId="ADAL" clId="{45D83CCE-FB79-41C6-B130-A76CDB8D5BC6}" dt="2026-07-05T18:43:26.666" v="173" actId="14734"/>
          <ac:graphicFrameMkLst>
            <pc:docMk/>
            <pc:sldMk cId="0" sldId="289"/>
            <ac:graphicFrameMk id="2" creationId="{00000000-0000-0000-0000-000000000000}"/>
          </ac:graphicFrameMkLst>
        </pc:graphicFrameChg>
        <pc:picChg chg="mod">
          <ac:chgData name="Liselotte Gjendem" userId="17104165-4e58-4434-b34e-cac416153767" providerId="ADAL" clId="{45D83CCE-FB79-41C6-B130-A76CDB8D5BC6}" dt="2026-07-05T18:43:15.841" v="169" actId="1076"/>
          <ac:picMkLst>
            <pc:docMk/>
            <pc:sldMk cId="0" sldId="289"/>
            <ac:picMk id="21" creationId="{80EE4386-55CA-81E8-4E44-9E6AD2DD1B6E}"/>
          </ac:picMkLst>
        </pc:picChg>
      </pc:sldChg>
      <pc:sldChg chg="modSp mod modNotes">
        <pc:chgData name="Liselotte Gjendem" userId="17104165-4e58-4434-b34e-cac416153767" providerId="ADAL" clId="{45D83CCE-FB79-41C6-B130-A76CDB8D5BC6}" dt="2026-07-05T18:45:45.535" v="206" actId="20577"/>
        <pc:sldMkLst>
          <pc:docMk/>
          <pc:sldMk cId="0" sldId="290"/>
        </pc:sldMkLst>
        <pc:spChg chg="mod">
          <ac:chgData name="Liselotte Gjendem" userId="17104165-4e58-4434-b34e-cac416153767" providerId="ADAL" clId="{45D83CCE-FB79-41C6-B130-A76CDB8D5BC6}" dt="2026-07-05T18:45:45.535" v="206" actId="20577"/>
          <ac:spMkLst>
            <pc:docMk/>
            <pc:sldMk cId="0" sldId="290"/>
            <ac:spMk id="17" creationId="{00000000-0000-0000-0000-000000000000}"/>
          </ac:spMkLst>
        </pc:spChg>
      </pc:sldChg>
      <pc:sldChg chg="modSp mod modNotes">
        <pc:chgData name="Liselotte Gjendem" userId="17104165-4e58-4434-b34e-cac416153767" providerId="ADAL" clId="{45D83CCE-FB79-41C6-B130-A76CDB8D5BC6}" dt="2026-07-05T19:01:09.358" v="219" actId="255"/>
        <pc:sldMkLst>
          <pc:docMk/>
          <pc:sldMk cId="0" sldId="291"/>
        </pc:sldMkLst>
        <pc:graphicFrameChg chg="modGraphic">
          <ac:chgData name="Liselotte Gjendem" userId="17104165-4e58-4434-b34e-cac416153767" providerId="ADAL" clId="{45D83CCE-FB79-41C6-B130-A76CDB8D5BC6}" dt="2026-07-05T19:01:09.358" v="219" actId="255"/>
          <ac:graphicFrameMkLst>
            <pc:docMk/>
            <pc:sldMk cId="0" sldId="291"/>
            <ac:graphicFrameMk id="2" creationId="{00000000-0000-0000-0000-000000000000}"/>
          </ac:graphicFrameMkLst>
        </pc:graphicFrameChg>
      </pc:sldChg>
      <pc:sldChg chg="modNotes">
        <pc:chgData name="Liselotte Gjendem" userId="17104165-4e58-4434-b34e-cac416153767" providerId="ADAL" clId="{45D83CCE-FB79-41C6-B130-A76CDB8D5BC6}" dt="2026-06-30T07:10:59.553" v="0"/>
        <pc:sldMkLst>
          <pc:docMk/>
          <pc:sldMk cId="0" sldId="292"/>
        </pc:sldMkLst>
      </pc:sldChg>
      <pc:sldChg chg="modNotes">
        <pc:chgData name="Liselotte Gjendem" userId="17104165-4e58-4434-b34e-cac416153767" providerId="ADAL" clId="{45D83CCE-FB79-41C6-B130-A76CDB8D5BC6}" dt="2026-06-30T07:10:59.553" v="0"/>
        <pc:sldMkLst>
          <pc:docMk/>
          <pc:sldMk cId="0" sldId="293"/>
        </pc:sldMkLst>
      </pc:sldChg>
      <pc:sldChg chg="modSp mod">
        <pc:chgData name="Liselotte Gjendem" userId="17104165-4e58-4434-b34e-cac416153767" providerId="ADAL" clId="{45D83CCE-FB79-41C6-B130-A76CDB8D5BC6}" dt="2026-06-30T07:11:15.710" v="1" actId="1076"/>
        <pc:sldMkLst>
          <pc:docMk/>
          <pc:sldMk cId="591736593" sldId="295"/>
        </pc:sldMkLst>
        <pc:picChg chg="mod">
          <ac:chgData name="Liselotte Gjendem" userId="17104165-4e58-4434-b34e-cac416153767" providerId="ADAL" clId="{45D83CCE-FB79-41C6-B130-A76CDB8D5BC6}" dt="2026-06-30T07:11:15.710" v="1" actId="1076"/>
          <ac:picMkLst>
            <pc:docMk/>
            <pc:sldMk cId="591736593" sldId="295"/>
            <ac:picMk id="3" creationId="{4DD3B88D-47D2-F113-67E4-4E123A39583D}"/>
          </ac:picMkLst>
        </pc:picChg>
      </pc:sldChg>
      <pc:sldChg chg="modSp mod">
        <pc:chgData name="Liselotte Gjendem" userId="17104165-4e58-4434-b34e-cac416153767" providerId="ADAL" clId="{45D83CCE-FB79-41C6-B130-A76CDB8D5BC6}" dt="2026-07-05T18:48:01.145" v="209" actId="1076"/>
        <pc:sldMkLst>
          <pc:docMk/>
          <pc:sldMk cId="2495602553" sldId="310"/>
        </pc:sldMkLst>
        <pc:graphicFrameChg chg="mod modGraphic">
          <ac:chgData name="Liselotte Gjendem" userId="17104165-4e58-4434-b34e-cac416153767" providerId="ADAL" clId="{45D83CCE-FB79-41C6-B130-A76CDB8D5BC6}" dt="2026-07-05T18:48:01.145" v="209" actId="1076"/>
          <ac:graphicFrameMkLst>
            <pc:docMk/>
            <pc:sldMk cId="2495602553" sldId="310"/>
            <ac:graphicFrameMk id="2" creationId="{E0F9BA71-B9C0-7CED-970A-0191DD2BE0AD}"/>
          </ac:graphicFrameMkLst>
        </pc:graphicFrameChg>
      </pc:sldChg>
      <pc:sldChg chg="modNotes">
        <pc:chgData name="Liselotte Gjendem" userId="17104165-4e58-4434-b34e-cac416153767" providerId="ADAL" clId="{45D83CCE-FB79-41C6-B130-A76CDB8D5BC6}" dt="2026-06-30T07:10:59.553" v="0"/>
        <pc:sldMkLst>
          <pc:docMk/>
          <pc:sldMk cId="784383686" sldId="311"/>
        </pc:sldMkLst>
      </pc:sldChg>
      <pc:sldChg chg="modNotes">
        <pc:chgData name="Liselotte Gjendem" userId="17104165-4e58-4434-b34e-cac416153767" providerId="ADAL" clId="{45D83CCE-FB79-41C6-B130-A76CDB8D5BC6}" dt="2026-06-30T07:10:59.553" v="0"/>
        <pc:sldMkLst>
          <pc:docMk/>
          <pc:sldMk cId="1722064298" sldId="312"/>
        </pc:sldMkLst>
      </pc:sldChg>
    </pc:docChg>
  </pc:docChgLst>
  <pc:docChgLst>
    <pc:chgData name="Ruth Svendsen" userId="dcca58f3-dbfe-4d1c-a3fe-16c9499d9dad" providerId="ADAL" clId="{8E7AE9A1-BB87-45A6-96C2-15A4B12AEF38}"/>
    <pc:docChg chg="addSld modSld">
      <pc:chgData name="Ruth Svendsen" userId="dcca58f3-dbfe-4d1c-a3fe-16c9499d9dad" providerId="ADAL" clId="{8E7AE9A1-BB87-45A6-96C2-15A4B12AEF38}" dt="2026-07-03T06:40:14.827" v="21" actId="20577"/>
      <pc:docMkLst>
        <pc:docMk/>
      </pc:docMkLst>
      <pc:sldChg chg="modSp mod">
        <pc:chgData name="Ruth Svendsen" userId="dcca58f3-dbfe-4d1c-a3fe-16c9499d9dad" providerId="ADAL" clId="{8E7AE9A1-BB87-45A6-96C2-15A4B12AEF38}" dt="2026-07-03T06:40:14.827" v="21" actId="20577"/>
        <pc:sldMkLst>
          <pc:docMk/>
          <pc:sldMk cId="0" sldId="278"/>
        </pc:sldMkLst>
        <pc:spChg chg="mod">
          <ac:chgData name="Ruth Svendsen" userId="dcca58f3-dbfe-4d1c-a3fe-16c9499d9dad" providerId="ADAL" clId="{8E7AE9A1-BB87-45A6-96C2-15A4B12AEF38}" dt="2026-07-03T06:40:14.827" v="21" actId="20577"/>
          <ac:spMkLst>
            <pc:docMk/>
            <pc:sldMk cId="0" sldId="278"/>
            <ac:spMk id="29" creationId="{00000000-0000-0000-0000-000000000000}"/>
          </ac:spMkLst>
        </pc:spChg>
      </pc:sldChg>
      <pc:sldChg chg="modSp add mod setBg">
        <pc:chgData name="Ruth Svendsen" userId="dcca58f3-dbfe-4d1c-a3fe-16c9499d9dad" providerId="ADAL" clId="{8E7AE9A1-BB87-45A6-96C2-15A4B12AEF38}" dt="2026-06-30T10:55:39.038" v="19" actId="1076"/>
        <pc:sldMkLst>
          <pc:docMk/>
          <pc:sldMk cId="2495602553" sldId="310"/>
        </pc:sldMkLst>
        <pc:graphicFrameChg chg="mod modGraphic">
          <ac:chgData name="Ruth Svendsen" userId="dcca58f3-dbfe-4d1c-a3fe-16c9499d9dad" providerId="ADAL" clId="{8E7AE9A1-BB87-45A6-96C2-15A4B12AEF38}" dt="2026-06-30T10:55:39.038" v="19" actId="1076"/>
          <ac:graphicFrameMkLst>
            <pc:docMk/>
            <pc:sldMk cId="2495602553" sldId="310"/>
            <ac:graphicFrameMk id="2" creationId="{E0F9BA71-B9C0-7CED-970A-0191DD2BE0A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fld id="{B7268E1E-0E44-426D-905E-8AD9B19D2182}" type="datetimeFigureOut">
              <a:rPr lang="cs-CZ" smtClean="0"/>
              <a:t>05.07.2026</a:t>
            </a:fld>
            <a:endParaRPr lang="cs-CZ"/>
          </a:p>
        </p:txBody>
      </p:sp>
      <p:sp>
        <p:nvSpPr>
          <p:cNvPr id="4" name="Slide Image Placeholder 3"/>
          <p:cNvSpPr>
            <a:spLocks noGrp="1" noRot="1" noChangeAspect="1"/>
          </p:cNvSpPr>
          <p:nvPr>
            <p:ph type="sldImg" idx="2"/>
          </p:nvPr>
        </p:nvSpPr>
        <p:spPr>
          <a:xfrm>
            <a:off x="2560638" y="557213"/>
            <a:ext cx="3941762" cy="2786062"/>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Denne siden skal være blank – uten innhold. </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20276616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12</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13</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4181144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14</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Sette inn ny progresjonsplan ( </a:t>
            </a:r>
            <a:r>
              <a:rPr lang="nb-NO" err="1"/>
              <a:t>ruth</a:t>
            </a:r>
            <a:r>
              <a:rPr lang="nb-NO"/>
              <a:t> )</a:t>
            </a:r>
          </a:p>
        </p:txBody>
      </p:sp>
      <p:sp>
        <p:nvSpPr>
          <p:cNvPr id="4" name="Plassholder for lysbildenummer 3"/>
          <p:cNvSpPr>
            <a:spLocks noGrp="1"/>
          </p:cNvSpPr>
          <p:nvPr>
            <p:ph type="sldNum" sz="quarter" idx="5"/>
          </p:nvPr>
        </p:nvSpPr>
        <p:spPr/>
        <p:txBody>
          <a:bodyPr/>
          <a:lstStyle/>
          <a:p>
            <a:fld id="{00AF52D9-28D9-4DE4-A760-DFBC8BC53A91}" type="slidenum">
              <a:rPr lang="nb-NO" smtClean="0"/>
              <a:t>15</a:t>
            </a:fld>
            <a:endParaRPr lang="nb-NO"/>
          </a:p>
        </p:txBody>
      </p:sp>
    </p:spTree>
    <p:extLst>
      <p:ext uri="{BB962C8B-B14F-4D97-AF65-F5344CB8AC3E}">
        <p14:creationId xmlns:p14="http://schemas.microsoft.com/office/powerpoint/2010/main" val="34672148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15</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16</a:t>
            </a:r>
          </a:p>
        </p:txBody>
      </p:sp>
      <p:sp>
        <p:nvSpPr>
          <p:cNvPr id="4" name="Plassholder for lysbildenummer 3"/>
          <p:cNvSpPr>
            <a:spLocks noGrp="1"/>
          </p:cNvSpPr>
          <p:nvPr>
            <p:ph type="sldNum" sz="quarter" idx="5"/>
          </p:nvPr>
        </p:nvSpPr>
        <p:spPr/>
        <p:txBody>
          <a:bodyPr/>
          <a:lstStyle/>
          <a:p>
            <a:fld id="{871B2431-D351-4C6E-A3CF-9DFAC0E3E050}" type="slidenum">
              <a:rPr lang="cs-CZ" smtClean="0"/>
              <a:t>17</a:t>
            </a:fld>
            <a:endParaRPr lang="cs-CZ"/>
          </a:p>
        </p:txBody>
      </p:sp>
    </p:spTree>
    <p:extLst>
      <p:ext uri="{BB962C8B-B14F-4D97-AF65-F5344CB8AC3E}">
        <p14:creationId xmlns:p14="http://schemas.microsoft.com/office/powerpoint/2010/main" val="7285757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17</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18</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19</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20</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21</a:t>
            </a:fld>
            <a:endParaRPr lang="cs-CZ"/>
          </a:p>
        </p:txBody>
      </p:sp>
    </p:spTree>
    <p:extLst>
      <p:ext uri="{BB962C8B-B14F-4D97-AF65-F5344CB8AC3E}">
        <p14:creationId xmlns:p14="http://schemas.microsoft.com/office/powerpoint/2010/main" val="11608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4</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21</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22</a:t>
            </a:fld>
            <a:endParaRPr lang="cs-CZ"/>
          </a:p>
        </p:txBody>
      </p:sp>
    </p:spTree>
    <p:extLst>
      <p:ext uri="{BB962C8B-B14F-4D97-AF65-F5344CB8AC3E}">
        <p14:creationId xmlns:p14="http://schemas.microsoft.com/office/powerpoint/2010/main" val="27814556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22</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23</a:t>
            </a:fld>
            <a:endParaRPr lang="cs-CZ"/>
          </a:p>
        </p:txBody>
      </p:sp>
    </p:spTree>
    <p:extLst>
      <p:ext uri="{BB962C8B-B14F-4D97-AF65-F5344CB8AC3E}">
        <p14:creationId xmlns:p14="http://schemas.microsoft.com/office/powerpoint/2010/main" val="1685711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23</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24</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25</a:t>
            </a:fld>
            <a:endParaRPr lang="cs-CZ"/>
          </a:p>
        </p:txBody>
      </p:sp>
    </p:spTree>
    <p:extLst>
      <p:ext uri="{BB962C8B-B14F-4D97-AF65-F5344CB8AC3E}">
        <p14:creationId xmlns:p14="http://schemas.microsoft.com/office/powerpoint/2010/main" val="11953579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25</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26</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27</a:t>
            </a:fld>
            <a:endParaRPr lang="cs-CZ"/>
          </a:p>
        </p:txBody>
      </p:sp>
    </p:spTree>
    <p:extLst>
      <p:ext uri="{BB962C8B-B14F-4D97-AF65-F5344CB8AC3E}">
        <p14:creationId xmlns:p14="http://schemas.microsoft.com/office/powerpoint/2010/main" val="1847134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27</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28</a:t>
            </a:r>
          </a:p>
        </p:txBody>
      </p:sp>
      <p:sp>
        <p:nvSpPr>
          <p:cNvPr id="4" name="Plassholder for lysbildenummer 3"/>
          <p:cNvSpPr>
            <a:spLocks noGrp="1"/>
          </p:cNvSpPr>
          <p:nvPr>
            <p:ph type="sldNum" sz="quarter" idx="5"/>
          </p:nvPr>
        </p:nvSpPr>
        <p:spPr/>
        <p:txBody>
          <a:bodyPr/>
          <a:lstStyle/>
          <a:p>
            <a:fld id="{871B2431-D351-4C6E-A3CF-9DFAC0E3E050}" type="slidenum">
              <a:rPr lang="cs-CZ" smtClean="0"/>
              <a:t>29</a:t>
            </a:fld>
            <a:endParaRPr lang="cs-CZ"/>
          </a:p>
        </p:txBody>
      </p:sp>
    </p:spTree>
    <p:extLst>
      <p:ext uri="{BB962C8B-B14F-4D97-AF65-F5344CB8AC3E}">
        <p14:creationId xmlns:p14="http://schemas.microsoft.com/office/powerpoint/2010/main" val="9062617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29</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b="1"/>
              <a:t>30</a:t>
            </a:r>
          </a:p>
        </p:txBody>
      </p:sp>
      <p:sp>
        <p:nvSpPr>
          <p:cNvPr id="4" name="Plassholder for lysbildenummer 3"/>
          <p:cNvSpPr>
            <a:spLocks noGrp="1"/>
          </p:cNvSpPr>
          <p:nvPr>
            <p:ph type="sldNum" sz="quarter" idx="5"/>
          </p:nvPr>
        </p:nvSpPr>
        <p:spPr/>
        <p:txBody>
          <a:bodyPr/>
          <a:lstStyle/>
          <a:p>
            <a:fld id="{871B2431-D351-4C6E-A3CF-9DFAC0E3E050}" type="slidenum">
              <a:rPr lang="cs-CZ" smtClean="0"/>
              <a:t>31</a:t>
            </a:fld>
            <a:endParaRPr lang="cs-CZ"/>
          </a:p>
        </p:txBody>
      </p:sp>
    </p:spTree>
    <p:extLst>
      <p:ext uri="{BB962C8B-B14F-4D97-AF65-F5344CB8AC3E}">
        <p14:creationId xmlns:p14="http://schemas.microsoft.com/office/powerpoint/2010/main" val="867449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5</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262357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31</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32</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33</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34</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35</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36</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37</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2562225" y="557213"/>
            <a:ext cx="3940175" cy="2786062"/>
          </a:xfrm>
        </p:spPr>
      </p:sp>
      <p:sp>
        <p:nvSpPr>
          <p:cNvPr id="3" name="Plassholder for notater 2"/>
          <p:cNvSpPr>
            <a:spLocks noGrp="1"/>
          </p:cNvSpPr>
          <p:nvPr>
            <p:ph type="body" idx="1"/>
          </p:nvPr>
        </p:nvSpPr>
        <p:spPr/>
        <p:txBody>
          <a:bodyPr/>
          <a:lstStyle/>
          <a:p>
            <a:r>
              <a:rPr lang="nb-NO"/>
              <a:t>38</a:t>
            </a:r>
          </a:p>
        </p:txBody>
      </p:sp>
      <p:sp>
        <p:nvSpPr>
          <p:cNvPr id="4" name="Plassholder for lysbildenummer 3"/>
          <p:cNvSpPr>
            <a:spLocks noGrp="1"/>
          </p:cNvSpPr>
          <p:nvPr>
            <p:ph type="sldNum" sz="quarter" idx="5"/>
          </p:nvPr>
        </p:nvSpPr>
        <p:spPr/>
        <p:txBody>
          <a:bodyPr/>
          <a:lstStyle/>
          <a:p>
            <a:fld id="{871B2431-D351-4C6E-A3CF-9DFAC0E3E050}" type="slidenum">
              <a:rPr lang="cs-CZ" smtClean="0"/>
              <a:t>39</a:t>
            </a:fld>
            <a:endParaRPr lang="cs-CZ"/>
          </a:p>
        </p:txBody>
      </p:sp>
    </p:spTree>
    <p:extLst>
      <p:ext uri="{BB962C8B-B14F-4D97-AF65-F5344CB8AC3E}">
        <p14:creationId xmlns:p14="http://schemas.microsoft.com/office/powerpoint/2010/main" val="40924972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6</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7</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8</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4178200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9</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«pynte» siden litt?</a:t>
            </a:r>
          </a:p>
          <a:p>
            <a:r>
              <a:rPr lang="en-US"/>
              <a:t>10</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249"/>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34448" y="0"/>
            <a:ext cx="3927546" cy="372249"/>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562225" y="557213"/>
            <a:ext cx="3940175"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29471"/>
            <a:ext cx="7250853" cy="3345071"/>
          </a:xfrm>
          <a:prstGeom prst="rect">
            <a:avLst/>
          </a:prstGeom>
        </p:spPr>
        <p:txBody>
          <a:bodyPr vert="horz" lIns="91440" tIns="45720" rIns="91440" bIns="45720" rtlCol="0"/>
          <a:lstStyle/>
          <a:p>
            <a:r>
              <a:rPr lang="en-US"/>
              <a:t>11</a:t>
            </a:r>
          </a:p>
        </p:txBody>
      </p:sp>
      <p:sp>
        <p:nvSpPr>
          <p:cNvPr id="6" name="Footer Placeholder 5"/>
          <p:cNvSpPr>
            <a:spLocks noGrp="1"/>
          </p:cNvSpPr>
          <p:nvPr>
            <p:ph type="ftr" sz="quarter" idx="4"/>
          </p:nvPr>
        </p:nvSpPr>
        <p:spPr>
          <a:xfrm>
            <a:off x="0" y="7058943"/>
            <a:ext cx="3927546" cy="370526"/>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34448" y="7058943"/>
            <a:ext cx="3927546" cy="370526"/>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8.png"/><Relationship Id="rId3" Type="http://schemas.openxmlformats.org/officeDocument/2006/relationships/hyperlink" Target="https://www.syngendebarnehage.no/" TargetMode="External"/><Relationship Id="rId7" Type="http://schemas.openxmlformats.org/officeDocument/2006/relationships/hyperlink" Target="https://www.livetogsann.no" TargetMode="External"/><Relationship Id="rId12" Type="http://schemas.openxmlformats.org/officeDocument/2006/relationships/hyperlink" Target="https://www.syngendebarnehage.no"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www.forskerfr&#248;.no/" TargetMode="External"/><Relationship Id="rId11" Type="http://schemas.openxmlformats.org/officeDocument/2006/relationships/image" Target="../media/image17.png"/><Relationship Id="rId5" Type="http://schemas.openxmlformats.org/officeDocument/2006/relationships/hyperlink" Target="https://naturoppdraget.no/nb" TargetMode="External"/><Relationship Id="rId10" Type="http://schemas.openxmlformats.org/officeDocument/2006/relationships/hyperlink" Target="https://www.xn--forskerfr-t8a.no" TargetMode="External"/><Relationship Id="rId4" Type="http://schemas.openxmlformats.org/officeDocument/2006/relationships/hyperlink" Target="http://www.livetogsann.no" TargetMode="External"/><Relationship Id="rId9" Type="http://schemas.openxmlformats.org/officeDocument/2006/relationships/image" Target="../media/image16.png"/><Relationship Id="rId14" Type="http://schemas.openxmlformats.org/officeDocument/2006/relationships/image" Target="../media/image19.png"/></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svg"/><Relationship Id="rId17" Type="http://schemas.openxmlformats.org/officeDocument/2006/relationships/image" Target="../media/image34.svg"/><Relationship Id="rId2" Type="http://schemas.openxmlformats.org/officeDocument/2006/relationships/notesSlide" Target="../notesSlides/notesSlide10.xml"/><Relationship Id="rId16" Type="http://schemas.openxmlformats.org/officeDocument/2006/relationships/image" Target="../media/image33.svg"/><Relationship Id="rId1" Type="http://schemas.openxmlformats.org/officeDocument/2006/relationships/slideLayout" Target="../slideLayouts/slideLayout7.xml"/><Relationship Id="rId6" Type="http://schemas.openxmlformats.org/officeDocument/2006/relationships/image" Target="../media/image23.sv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sv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svg"/><Relationship Id="rId14" Type="http://schemas.openxmlformats.org/officeDocument/2006/relationships/image" Target="../media/image31.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svg"/><Relationship Id="rId7"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51.jpe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sv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image" Target="../media/image67.png"/><Relationship Id="rId18" Type="http://schemas.openxmlformats.org/officeDocument/2006/relationships/image" Target="../media/image72.png"/><Relationship Id="rId26" Type="http://schemas.openxmlformats.org/officeDocument/2006/relationships/image" Target="../media/image80.png"/><Relationship Id="rId3" Type="http://schemas.openxmlformats.org/officeDocument/2006/relationships/image" Target="../media/image45.svg"/><Relationship Id="rId21" Type="http://schemas.openxmlformats.org/officeDocument/2006/relationships/image" Target="../media/image75.png"/><Relationship Id="rId7" Type="http://schemas.openxmlformats.org/officeDocument/2006/relationships/image" Target="../media/image61.png"/><Relationship Id="rId12" Type="http://schemas.openxmlformats.org/officeDocument/2006/relationships/image" Target="../media/image66.png"/><Relationship Id="rId17" Type="http://schemas.openxmlformats.org/officeDocument/2006/relationships/image" Target="../media/image71.png"/><Relationship Id="rId25" Type="http://schemas.openxmlformats.org/officeDocument/2006/relationships/image" Target="../media/image79.png"/><Relationship Id="rId2" Type="http://schemas.openxmlformats.org/officeDocument/2006/relationships/notesSlide" Target="../notesSlides/notesSlide20.xml"/><Relationship Id="rId16" Type="http://schemas.openxmlformats.org/officeDocument/2006/relationships/image" Target="../media/image70.png"/><Relationship Id="rId20" Type="http://schemas.openxmlformats.org/officeDocument/2006/relationships/image" Target="../media/image74.png"/><Relationship Id="rId29" Type="http://schemas.openxmlformats.org/officeDocument/2006/relationships/image" Target="../media/image83.png"/><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image" Target="../media/image65.png"/><Relationship Id="rId24" Type="http://schemas.openxmlformats.org/officeDocument/2006/relationships/image" Target="../media/image78.png"/><Relationship Id="rId5" Type="http://schemas.openxmlformats.org/officeDocument/2006/relationships/image" Target="../media/image59.png"/><Relationship Id="rId15" Type="http://schemas.openxmlformats.org/officeDocument/2006/relationships/image" Target="../media/image69.png"/><Relationship Id="rId23" Type="http://schemas.openxmlformats.org/officeDocument/2006/relationships/image" Target="../media/image77.png"/><Relationship Id="rId28" Type="http://schemas.openxmlformats.org/officeDocument/2006/relationships/image" Target="../media/image82.png"/><Relationship Id="rId10" Type="http://schemas.openxmlformats.org/officeDocument/2006/relationships/image" Target="../media/image64.png"/><Relationship Id="rId19" Type="http://schemas.openxmlformats.org/officeDocument/2006/relationships/image" Target="../media/image73.png"/><Relationship Id="rId4" Type="http://schemas.openxmlformats.org/officeDocument/2006/relationships/image" Target="../media/image58.png"/><Relationship Id="rId9" Type="http://schemas.openxmlformats.org/officeDocument/2006/relationships/image" Target="../media/image63.png"/><Relationship Id="rId14" Type="http://schemas.openxmlformats.org/officeDocument/2006/relationships/image" Target="../media/image68.png"/><Relationship Id="rId22" Type="http://schemas.openxmlformats.org/officeDocument/2006/relationships/image" Target="../media/image76.png"/><Relationship Id="rId27" Type="http://schemas.openxmlformats.org/officeDocument/2006/relationships/image" Target="../media/image81.png"/><Relationship Id="rId30" Type="http://schemas.openxmlformats.org/officeDocument/2006/relationships/image" Target="../media/image84.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45.svg"/><Relationship Id="rId7" Type="http://schemas.openxmlformats.org/officeDocument/2006/relationships/image" Target="../media/image88.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94.png"/><Relationship Id="rId4" Type="http://schemas.openxmlformats.org/officeDocument/2006/relationships/image" Target="../media/image93.png"/></Relationships>
</file>

<file path=ppt/slides/_rels/slide2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45.svg"/><Relationship Id="rId7" Type="http://schemas.openxmlformats.org/officeDocument/2006/relationships/image" Target="../media/image9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97.png"/><Relationship Id="rId11" Type="http://schemas.openxmlformats.org/officeDocument/2006/relationships/image" Target="../media/image102.jpeg"/><Relationship Id="rId5" Type="http://schemas.openxmlformats.org/officeDocument/2006/relationships/image" Target="../media/image9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45.svg"/><Relationship Id="rId7" Type="http://schemas.openxmlformats.org/officeDocument/2006/relationships/image" Target="../media/image106.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image" Target="../media/image104.png"/><Relationship Id="rId10" Type="http://schemas.openxmlformats.org/officeDocument/2006/relationships/image" Target="../media/image72.png"/><Relationship Id="rId4" Type="http://schemas.openxmlformats.org/officeDocument/2006/relationships/image" Target="../media/image103.png"/><Relationship Id="rId9" Type="http://schemas.openxmlformats.org/officeDocument/2006/relationships/image" Target="../media/image108.png"/></Relationships>
</file>

<file path=ppt/slides/_rels/slide29.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image" Target="../media/image110.svg"/><Relationship Id="rId7" Type="http://schemas.openxmlformats.org/officeDocument/2006/relationships/image" Target="../media/image114.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17.png"/><Relationship Id="rId4" Type="http://schemas.openxmlformats.org/officeDocument/2006/relationships/image" Target="../media/image116.png"/></Relationships>
</file>

<file path=ppt/slides/_rels/slide32.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svg"/><Relationship Id="rId7" Type="http://schemas.openxmlformats.org/officeDocument/2006/relationships/image" Target="../media/image122.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svg"/><Relationship Id="rId9" Type="http://schemas.openxmlformats.org/officeDocument/2006/relationships/image" Target="../media/image124.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25.jpeg"/></Relationships>
</file>

<file path=ppt/slides/_rels/slide34.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svg"/><Relationship Id="rId7" Type="http://schemas.openxmlformats.org/officeDocument/2006/relationships/image" Target="../media/image130.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29.png"/><Relationship Id="rId5" Type="http://schemas.openxmlformats.org/officeDocument/2006/relationships/image" Target="../media/image128.jpeg"/><Relationship Id="rId4" Type="http://schemas.openxmlformats.org/officeDocument/2006/relationships/image" Target="../media/image127.png"/><Relationship Id="rId9" Type="http://schemas.openxmlformats.org/officeDocument/2006/relationships/image" Target="../media/image132.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jpeg"/></Relationships>
</file>

<file path=ppt/slides/_rels/slide36.xml.rels><?xml version="1.0" encoding="UTF-8" standalone="yes"?>
<Relationships xmlns="http://schemas.openxmlformats.org/package/2006/relationships"><Relationship Id="rId3" Type="http://schemas.openxmlformats.org/officeDocument/2006/relationships/image" Target="../media/image136.png"/><Relationship Id="rId7" Type="http://schemas.openxmlformats.org/officeDocument/2006/relationships/image" Target="../media/image139.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38.png"/><Relationship Id="rId5" Type="http://schemas.openxmlformats.org/officeDocument/2006/relationships/image" Target="../media/image137.png"/><Relationship Id="rId4" Type="http://schemas.openxmlformats.org/officeDocument/2006/relationships/image" Target="../media/image113.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40.jpeg"/></Relationships>
</file>

<file path=ppt/slides/_rels/slide38.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www.udir.no/laring-og-trivsel/rammeplan-for-barnehagen/" TargetMode="External"/><Relationship Id="rId7"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s://lovdata.no/dokument/NL/lov/2005-06-17-64"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4DD3B88D-47D2-F113-67E4-4E123A3958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61" y="21803"/>
            <a:ext cx="10682239" cy="7552770"/>
          </a:xfrm>
          <a:prstGeom prst="rect">
            <a:avLst/>
          </a:prstGeom>
        </p:spPr>
      </p:pic>
    </p:spTree>
    <p:extLst>
      <p:ext uri="{BB962C8B-B14F-4D97-AF65-F5344CB8AC3E}">
        <p14:creationId xmlns:p14="http://schemas.microsoft.com/office/powerpoint/2010/main" val="591736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8006079" y="5703191"/>
            <a:ext cx="2435809" cy="1380830"/>
            <a:chOff x="0" y="0"/>
            <a:chExt cx="3247746" cy="1841106"/>
          </a:xfrm>
        </p:grpSpPr>
        <p:sp>
          <p:nvSpPr>
            <p:cNvPr id="7" name="Freeform 7"/>
            <p:cNvSpPr/>
            <p:nvPr/>
          </p:nvSpPr>
          <p:spPr>
            <a:xfrm>
              <a:off x="0" y="0"/>
              <a:ext cx="3247771" cy="1841119"/>
            </a:xfrm>
            <a:custGeom>
              <a:avLst/>
              <a:gdLst/>
              <a:ahLst/>
              <a:cxnLst/>
              <a:rect l="l" t="t" r="r" b="b"/>
              <a:pathLst>
                <a:path w="3247771" h="1841119">
                  <a:moveTo>
                    <a:pt x="0" y="0"/>
                  </a:moveTo>
                  <a:lnTo>
                    <a:pt x="3247771" y="0"/>
                  </a:lnTo>
                  <a:lnTo>
                    <a:pt x="3247771" y="1841119"/>
                  </a:lnTo>
                  <a:lnTo>
                    <a:pt x="0" y="1841119"/>
                  </a:lnTo>
                  <a:lnTo>
                    <a:pt x="0" y="0"/>
                  </a:lnTo>
                  <a:close/>
                </a:path>
              </a:pathLst>
            </a:custGeom>
            <a:blipFill>
              <a:blip r:embed="rId3"/>
              <a:stretch>
                <a:fillRect l="-29" r="-28"/>
              </a:stretch>
            </a:blipFill>
          </p:spPr>
          <p:txBody>
            <a:bodyPr/>
            <a:lstStyle/>
            <a:p>
              <a:endParaRPr lang="nb-NO" noProof="0"/>
            </a:p>
          </p:txBody>
        </p:sp>
      </p:grpSp>
      <p:sp>
        <p:nvSpPr>
          <p:cNvPr id="12" name="Freeform 12"/>
          <p:cNvSpPr/>
          <p:nvPr/>
        </p:nvSpPr>
        <p:spPr>
          <a:xfrm>
            <a:off x="5557672" y="1308083"/>
            <a:ext cx="5012973" cy="3341982"/>
          </a:xfrm>
          <a:custGeom>
            <a:avLst/>
            <a:gdLst/>
            <a:ahLst/>
            <a:cxnLst/>
            <a:rect l="l" t="t" r="r" b="b"/>
            <a:pathLst>
              <a:path w="5012973" h="3341982">
                <a:moveTo>
                  <a:pt x="0" y="0"/>
                </a:moveTo>
                <a:lnTo>
                  <a:pt x="5012973" y="0"/>
                </a:lnTo>
                <a:lnTo>
                  <a:pt x="5012973" y="3341981"/>
                </a:lnTo>
                <a:lnTo>
                  <a:pt x="0" y="3341981"/>
                </a:lnTo>
                <a:lnTo>
                  <a:pt x="0" y="0"/>
                </a:lnTo>
                <a:close/>
              </a:path>
            </a:pathLst>
          </a:custGeom>
          <a:blipFill>
            <a:blip r:embed="rId4"/>
            <a:stretch>
              <a:fillRect/>
            </a:stretch>
          </a:blipFill>
        </p:spPr>
        <p:txBody>
          <a:bodyPr/>
          <a:lstStyle/>
          <a:p>
            <a:endParaRPr lang="nb-NO" noProof="0"/>
          </a:p>
        </p:txBody>
      </p:sp>
      <p:sp>
        <p:nvSpPr>
          <p:cNvPr id="13" name="Freeform 13"/>
          <p:cNvSpPr/>
          <p:nvPr/>
        </p:nvSpPr>
        <p:spPr>
          <a:xfrm>
            <a:off x="6272229" y="4877378"/>
            <a:ext cx="1577001" cy="2206643"/>
          </a:xfrm>
          <a:custGeom>
            <a:avLst/>
            <a:gdLst/>
            <a:ahLst/>
            <a:cxnLst/>
            <a:rect l="l" t="t" r="r" b="b"/>
            <a:pathLst>
              <a:path w="1577001" h="2206643">
                <a:moveTo>
                  <a:pt x="0" y="0"/>
                </a:moveTo>
                <a:lnTo>
                  <a:pt x="1577001" y="0"/>
                </a:lnTo>
                <a:lnTo>
                  <a:pt x="1577001" y="2206643"/>
                </a:lnTo>
                <a:lnTo>
                  <a:pt x="0" y="2206643"/>
                </a:lnTo>
                <a:lnTo>
                  <a:pt x="0" y="0"/>
                </a:lnTo>
                <a:close/>
              </a:path>
            </a:pathLst>
          </a:custGeom>
          <a:blipFill>
            <a:blip r:embed="rId5"/>
            <a:stretch>
              <a:fillRect l="-201538" t="-18028" r="-180684" b="-26283"/>
            </a:stretch>
          </a:blipFill>
        </p:spPr>
        <p:txBody>
          <a:bodyPr/>
          <a:lstStyle/>
          <a:p>
            <a:endParaRPr lang="nb-NO" noProof="0"/>
          </a:p>
        </p:txBody>
      </p:sp>
      <p:sp>
        <p:nvSpPr>
          <p:cNvPr id="14" name="Freeform 14"/>
          <p:cNvSpPr/>
          <p:nvPr/>
        </p:nvSpPr>
        <p:spPr>
          <a:xfrm rot="323150">
            <a:off x="7982093" y="4253883"/>
            <a:ext cx="2330270" cy="1553513"/>
          </a:xfrm>
          <a:custGeom>
            <a:avLst/>
            <a:gdLst/>
            <a:ahLst/>
            <a:cxnLst/>
            <a:rect l="l" t="t" r="r" b="b"/>
            <a:pathLst>
              <a:path w="2330270" h="1553513">
                <a:moveTo>
                  <a:pt x="0" y="0"/>
                </a:moveTo>
                <a:lnTo>
                  <a:pt x="2330270" y="0"/>
                </a:lnTo>
                <a:lnTo>
                  <a:pt x="2330270" y="1553513"/>
                </a:lnTo>
                <a:lnTo>
                  <a:pt x="0" y="1553513"/>
                </a:lnTo>
                <a:lnTo>
                  <a:pt x="0" y="0"/>
                </a:lnTo>
                <a:close/>
              </a:path>
            </a:pathLst>
          </a:custGeom>
          <a:blipFill>
            <a:blip r:embed="rId6"/>
            <a:stretch>
              <a:fillRect/>
            </a:stretch>
          </a:blipFill>
        </p:spPr>
        <p:txBody>
          <a:bodyPr/>
          <a:lstStyle/>
          <a:p>
            <a:endParaRPr lang="nb-NO" noProof="0"/>
          </a:p>
        </p:txBody>
      </p:sp>
      <p:sp>
        <p:nvSpPr>
          <p:cNvPr id="15" name="TextBox 15"/>
          <p:cNvSpPr txBox="1"/>
          <p:nvPr/>
        </p:nvSpPr>
        <p:spPr>
          <a:xfrm>
            <a:off x="756700" y="577850"/>
            <a:ext cx="4590000" cy="6617196"/>
          </a:xfrm>
          <a:prstGeom prst="rect">
            <a:avLst/>
          </a:prstGeom>
        </p:spPr>
        <p:txBody>
          <a:bodyPr wrap="square" lIns="0" tIns="0" rIns="0" bIns="0" rtlCol="0" anchor="t">
            <a:spAutoFit/>
          </a:bodyPr>
          <a:lstStyle/>
          <a:p>
            <a:pPr algn="just">
              <a:lnSpc>
                <a:spcPts val="2567"/>
              </a:lnSpc>
            </a:pPr>
            <a:r>
              <a:rPr lang="nb-NO" sz="1999" b="1" noProof="0">
                <a:solidFill>
                  <a:srgbClr val="000000"/>
                </a:solidFill>
                <a:latin typeface="Arial Bold"/>
                <a:ea typeface="Arial Bold"/>
                <a:cs typeface="Arial Bold"/>
                <a:sym typeface="Arial Bold"/>
              </a:rPr>
              <a:t>SPRÅK I FOKUS</a:t>
            </a:r>
          </a:p>
          <a:p>
            <a:pPr algn="just"/>
            <a:r>
              <a:rPr lang="nb-NO" sz="1199" noProof="0">
                <a:solidFill>
                  <a:srgbClr val="000000"/>
                </a:solidFill>
                <a:latin typeface="Arial"/>
                <a:ea typeface="Arial"/>
                <a:cs typeface="Arial"/>
                <a:sym typeface="Arial"/>
              </a:rPr>
              <a:t>Kommunikasjon og språk har stor betydning for barns trivsel, utvikling, lek og læring. I Åsestranda barnehage ønsker vi å skape et trygt og inkluderende språkmiljø hvor alle barn får mulighet til å uttrykke seg, bli hørt og oppleve mestring i samspill med andre.</a:t>
            </a:r>
          </a:p>
          <a:p>
            <a:pPr algn="just"/>
            <a:r>
              <a:rPr lang="nb-NO" sz="1199" noProof="0">
                <a:solidFill>
                  <a:srgbClr val="000000"/>
                </a:solidFill>
                <a:latin typeface="Arial"/>
                <a:ea typeface="Arial"/>
                <a:cs typeface="Arial"/>
                <a:sym typeface="Arial"/>
              </a:rPr>
              <a:t>Språk utvikles gjennom hele barnehagedagen – i lek, samtaler, høytlesning, måltider, turer og hverdagsaktiviteter. Vi er opptatt av at personalet skal være aktive og tilstedeværende voksne som støtter barnas språkutvikling gjennom gode relasjoner, undring, samtaler og felles opplevelser. Gjennom lek får barna erfaring med å lytte, samarbeide, sette ord på tanker og følelser og utvikle sosial kompetanse.</a:t>
            </a:r>
          </a:p>
          <a:p>
            <a:pPr algn="just"/>
            <a:r>
              <a:rPr lang="nb-NO" sz="1199" noProof="0">
                <a:solidFill>
                  <a:srgbClr val="000000"/>
                </a:solidFill>
                <a:latin typeface="Arial"/>
                <a:ea typeface="Arial"/>
                <a:cs typeface="Arial"/>
                <a:sym typeface="Arial"/>
              </a:rPr>
              <a:t>I arbeid med språk legger vi vekt på:</a:t>
            </a:r>
          </a:p>
          <a:p>
            <a:pPr marL="144687" lvl="1" indent="-72344" algn="just">
              <a:buFont typeface="Arial"/>
              <a:buChar char="•"/>
            </a:pPr>
            <a:r>
              <a:rPr lang="nb-NO" sz="1199" noProof="0">
                <a:solidFill>
                  <a:srgbClr val="000000"/>
                </a:solidFill>
                <a:latin typeface="Arial"/>
                <a:ea typeface="Arial"/>
                <a:cs typeface="Arial"/>
                <a:sym typeface="Arial"/>
              </a:rPr>
              <a:t>et rikt og variert språkmiljø</a:t>
            </a:r>
          </a:p>
          <a:p>
            <a:pPr marL="144687" lvl="1" indent="-72344" algn="just">
              <a:buFont typeface="Arial"/>
              <a:buChar char="•"/>
            </a:pPr>
            <a:r>
              <a:rPr lang="nb-NO" sz="1199" noProof="0">
                <a:solidFill>
                  <a:srgbClr val="000000"/>
                </a:solidFill>
                <a:latin typeface="Arial"/>
                <a:ea typeface="Arial"/>
                <a:cs typeface="Arial"/>
                <a:sym typeface="Arial"/>
              </a:rPr>
              <a:t>språkstimulering gjennom lek og hverdagsaktiviteter</a:t>
            </a:r>
          </a:p>
          <a:p>
            <a:pPr marL="144687" lvl="1" indent="-72344" algn="just">
              <a:buFont typeface="Arial"/>
              <a:buChar char="•"/>
            </a:pPr>
            <a:r>
              <a:rPr lang="nb-NO" sz="1199" noProof="0">
                <a:solidFill>
                  <a:srgbClr val="000000"/>
                </a:solidFill>
                <a:latin typeface="Arial"/>
                <a:ea typeface="Arial"/>
                <a:cs typeface="Arial"/>
                <a:sym typeface="Arial"/>
              </a:rPr>
              <a:t>høytlesning, sang, rim, regler og fortellinger </a:t>
            </a:r>
          </a:p>
          <a:p>
            <a:pPr marL="144687" lvl="1" indent="-72344" algn="just">
              <a:buFont typeface="Arial"/>
              <a:buChar char="•"/>
            </a:pPr>
            <a:r>
              <a:rPr lang="nb-NO" sz="1199" noProof="0">
                <a:solidFill>
                  <a:srgbClr val="000000"/>
                </a:solidFill>
                <a:latin typeface="Arial"/>
                <a:ea typeface="Arial"/>
                <a:cs typeface="Arial"/>
                <a:sym typeface="Arial"/>
              </a:rPr>
              <a:t>begrepslæring og gode samtaler </a:t>
            </a:r>
          </a:p>
          <a:p>
            <a:pPr marL="144687" lvl="1" indent="-72344" algn="just">
              <a:buFont typeface="Arial"/>
              <a:buChar char="•"/>
            </a:pPr>
            <a:r>
              <a:rPr lang="nb-NO" sz="1199" noProof="0">
                <a:solidFill>
                  <a:srgbClr val="000000"/>
                </a:solidFill>
                <a:latin typeface="Arial"/>
                <a:ea typeface="Arial"/>
                <a:cs typeface="Arial"/>
                <a:sym typeface="Arial"/>
              </a:rPr>
              <a:t>støtte til barn som trenger ekstra oppfølging </a:t>
            </a:r>
          </a:p>
          <a:p>
            <a:pPr marL="144687" lvl="1" indent="-72344" algn="just">
              <a:buFont typeface="Arial"/>
              <a:buChar char="•"/>
            </a:pPr>
            <a:r>
              <a:rPr lang="nb-NO" sz="1199" noProof="0">
                <a:solidFill>
                  <a:srgbClr val="000000"/>
                </a:solidFill>
                <a:latin typeface="Arial"/>
                <a:ea typeface="Arial"/>
                <a:cs typeface="Arial"/>
                <a:sym typeface="Arial"/>
              </a:rPr>
              <a:t>inkludering og deltakelse i lek og fellesskap ved behov bruker vi ulike former for alternativ og supplerende kommunikasjon (ASK), bilder, konkreter og visuell støtte for å sikre at alle barn får mulighet til å kommunisere og delta aktivt i barnehagehverdagen.</a:t>
            </a:r>
          </a:p>
          <a:p>
            <a:pPr algn="just"/>
            <a:endParaRPr lang="nb-NO" sz="1199" noProof="0">
              <a:solidFill>
                <a:srgbClr val="000000"/>
              </a:solidFill>
              <a:latin typeface="Arial"/>
              <a:ea typeface="Arial"/>
              <a:cs typeface="Arial"/>
              <a:sym typeface="Arial"/>
            </a:endParaRPr>
          </a:p>
          <a:p>
            <a:pPr marL="144687" lvl="1" indent="-72344" algn="just"/>
            <a:r>
              <a:rPr lang="nb-NO" sz="1199" noProof="0">
                <a:solidFill>
                  <a:srgbClr val="000000"/>
                </a:solidFill>
                <a:latin typeface="Arial"/>
                <a:ea typeface="Arial"/>
                <a:cs typeface="Arial"/>
                <a:sym typeface="Arial"/>
              </a:rPr>
              <a:t>Arbeidet vårt er forankret i Rammeplan for barnehagen og i språkplanen til Ålesund kommune. Kommunen har utarbeidet en forskningsbasert språkplan som skal bidra til systematisk og helhetlig språkstimulering i barnehagene. Planen legger vekt på tidlig innsats, inkluderende språkmiljø, kompetanseheving for ansatte og gode rutiner for oppfølging av barn med ulike behov.  </a:t>
            </a:r>
          </a:p>
          <a:p>
            <a:pPr marL="144687" lvl="1" indent="-72344" algn="just"/>
            <a:r>
              <a:rPr lang="nb-NO" sz="1199" noProof="0">
                <a:solidFill>
                  <a:srgbClr val="000000"/>
                </a:solidFill>
                <a:latin typeface="Arial"/>
                <a:ea typeface="Arial"/>
                <a:cs typeface="Arial"/>
                <a:sym typeface="Arial"/>
              </a:rPr>
              <a:t>Gjennom året vil vi arbeide bevisst med språk i alle situasjoner og legge til rette for at barna skal oppleve glede, mestring og fellesskap gjennom kommunikasjon og samspill. Målet vårt er at alle barn skal føle seg sett, forstått og verdifulle i møte med andre.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629895" y="323536"/>
            <a:ext cx="3432210"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ÅRSTEMA </a:t>
            </a:r>
          </a:p>
        </p:txBody>
      </p:sp>
      <p:sp>
        <p:nvSpPr>
          <p:cNvPr id="3" name="TextBox 3"/>
          <p:cNvSpPr txBox="1"/>
          <p:nvPr/>
        </p:nvSpPr>
        <p:spPr>
          <a:xfrm>
            <a:off x="756000" y="855829"/>
            <a:ext cx="9180000" cy="5065489"/>
          </a:xfrm>
          <a:prstGeom prst="rect">
            <a:avLst/>
          </a:prstGeom>
        </p:spPr>
        <p:txBody>
          <a:bodyPr lIns="0" tIns="0" rIns="0" bIns="0" rtlCol="0" anchor="t">
            <a:spAutoFit/>
          </a:bodyPr>
          <a:lstStyle/>
          <a:p>
            <a:pPr algn="l">
              <a:lnSpc>
                <a:spcPts val="1679"/>
              </a:lnSpc>
            </a:pPr>
            <a:r>
              <a:rPr lang="nb-NO" sz="1399" b="1" noProof="0">
                <a:solidFill>
                  <a:srgbClr val="000000"/>
                </a:solidFill>
                <a:latin typeface="Arial Bold"/>
                <a:ea typeface="Arial Bold"/>
                <a:cs typeface="Arial Bold"/>
                <a:sym typeface="Arial Bold"/>
              </a:rPr>
              <a:t>Lek og språk – sammen for utvikling, læring og fellesskap </a:t>
            </a:r>
          </a:p>
          <a:p>
            <a:pPr algn="l">
              <a:lnSpc>
                <a:spcPts val="1439"/>
              </a:lnSpc>
            </a:pPr>
            <a:r>
              <a:rPr lang="nb-NO" sz="1100" noProof="0">
                <a:solidFill>
                  <a:srgbClr val="000000"/>
                </a:solidFill>
                <a:latin typeface="Arial"/>
                <a:ea typeface="Arial"/>
                <a:cs typeface="Arial"/>
                <a:sym typeface="Arial"/>
              </a:rPr>
              <a:t>I år har vi valgt </a:t>
            </a:r>
            <a:r>
              <a:rPr lang="nb-NO" sz="1100" b="1" noProof="0">
                <a:solidFill>
                  <a:srgbClr val="000000"/>
                </a:solidFill>
                <a:latin typeface="Arial Bold"/>
                <a:ea typeface="Arial Bold"/>
                <a:cs typeface="Arial Bold"/>
                <a:sym typeface="Arial Bold"/>
              </a:rPr>
              <a:t>lek og språk </a:t>
            </a:r>
            <a:r>
              <a:rPr lang="nb-NO" sz="1100" noProof="0">
                <a:solidFill>
                  <a:srgbClr val="000000"/>
                </a:solidFill>
                <a:latin typeface="Arial"/>
                <a:ea typeface="Arial"/>
                <a:cs typeface="Arial"/>
                <a:sym typeface="Arial"/>
              </a:rPr>
              <a:t>som hovedtema for barnehageåret. Lek er barnets naturlige uttrykksform og en av de viktigste arenaene for trivsel, vennskap, utvikling og læring. Gjennom leken får barna utforske verden, bruke fantasien, bearbeide opplevelser og skape mening sammen med andre. Språk utvikles i samspill med andre mennesker, og i barnehagen ønsker vi å skape et rikt og inkluderende språkmiljø hvor alle barn blir sett, hørt og invitert inn i fellesskapet.</a:t>
            </a:r>
          </a:p>
          <a:p>
            <a:pPr algn="l">
              <a:lnSpc>
                <a:spcPts val="1439"/>
              </a:lnSpc>
            </a:pPr>
            <a:endParaRPr lang="nb-NO" sz="1100" noProof="0">
              <a:solidFill>
                <a:srgbClr val="000000"/>
              </a:solidFill>
              <a:latin typeface="Arial"/>
              <a:ea typeface="Arial"/>
              <a:cs typeface="Arial"/>
              <a:sym typeface="Arial"/>
            </a:endParaRPr>
          </a:p>
          <a:p>
            <a:pPr algn="l">
              <a:lnSpc>
                <a:spcPts val="1439"/>
              </a:lnSpc>
            </a:pPr>
            <a:r>
              <a:rPr lang="nb-NO" sz="1100" noProof="0">
                <a:solidFill>
                  <a:srgbClr val="000000"/>
                </a:solidFill>
                <a:latin typeface="Arial"/>
                <a:ea typeface="Arial"/>
                <a:cs typeface="Arial"/>
                <a:sym typeface="Arial"/>
              </a:rPr>
              <a:t>Lek og språk henger tett sammen. Når barna leker, øver de på å lytte, samarbeide, uttrykke tanker og følelser, løse konflikter og forstå hverandre. Gjennom samtaler, fortellinger, rollelek, humor, sang og undring utvikler barna både ordforråd, sosial kompetanse og selvtillit.</a:t>
            </a:r>
          </a:p>
          <a:p>
            <a:pPr algn="l">
              <a:lnSpc>
                <a:spcPts val="1439"/>
              </a:lnSpc>
            </a:pPr>
            <a:r>
              <a:rPr lang="nb-NO" sz="1100" noProof="0">
                <a:solidFill>
                  <a:srgbClr val="000000"/>
                </a:solidFill>
                <a:latin typeface="Arial"/>
                <a:ea typeface="Arial"/>
                <a:cs typeface="Arial"/>
                <a:sym typeface="Arial"/>
              </a:rPr>
              <a:t>Valget av lek og språk som årstema er godt forankret i Rammeplan for barnehagen, som understreker at leken skal ha en sentral plass i barnehagen, og at alle barn skal få oppleve et stimulerende språkmiljø. Personalets rolle er å være tilstedeværende, støttende og deltakende voksne som bidrar til gode relasjoner, trygghet og utvikling gjennom lek og kommunikasjon.</a:t>
            </a:r>
          </a:p>
          <a:p>
            <a:pPr algn="l">
              <a:lnSpc>
                <a:spcPts val="1439"/>
              </a:lnSpc>
            </a:pPr>
            <a:r>
              <a:rPr lang="nb-NO" sz="1100" noProof="0">
                <a:solidFill>
                  <a:srgbClr val="000000"/>
                </a:solidFill>
                <a:latin typeface="Arial"/>
                <a:ea typeface="Arial"/>
                <a:cs typeface="Arial"/>
                <a:sym typeface="Arial"/>
              </a:rPr>
              <a:t>Gjennom året vil lek og språk prege hele barnehagehverdagen både i frilek, samlingsstunder, turer, måltider og voksenstyrte aktiviteter. Vi ønsker å møte barnas nysgjerrighet og initiativ med varme, engasjement og undring, og gi barna tid og rom til å utvikle seg i sitt eget tempo.</a:t>
            </a:r>
          </a:p>
          <a:p>
            <a:pPr algn="l">
              <a:lnSpc>
                <a:spcPts val="1439"/>
              </a:lnSpc>
            </a:pPr>
            <a:r>
              <a:rPr lang="nb-NO" sz="1100" noProof="0">
                <a:solidFill>
                  <a:srgbClr val="000000"/>
                </a:solidFill>
                <a:latin typeface="Arial"/>
                <a:ea typeface="Arial"/>
                <a:cs typeface="Arial"/>
                <a:sym typeface="Arial"/>
              </a:rPr>
              <a:t>Vi bruker ulike pedagogiske verktøy og samarbeidspartnere for å støtte barnas utvikling og skape et inspirerende læringsmiljø:</a:t>
            </a:r>
          </a:p>
          <a:p>
            <a:pPr marL="259003" lvl="1" indent="-129502" algn="l">
              <a:lnSpc>
                <a:spcPts val="1439"/>
              </a:lnSpc>
              <a:buFont typeface="Arial"/>
              <a:buChar char="•"/>
            </a:pPr>
            <a:r>
              <a:rPr lang="nb-NO" sz="1100" noProof="0">
                <a:solidFill>
                  <a:srgbClr val="000000"/>
                </a:solidFill>
                <a:latin typeface="Arial"/>
                <a:ea typeface="Arial"/>
                <a:cs typeface="Arial"/>
                <a:sym typeface="Arial"/>
              </a:rPr>
              <a:t>Syngende barnehage gir oss glede, fellesskap og språkutvikling gjennom sang, musikk og bevegelse.</a:t>
            </a:r>
          </a:p>
          <a:p>
            <a:pPr marL="259003" lvl="1" indent="-129502" algn="l">
              <a:lnSpc>
                <a:spcPts val="1439"/>
              </a:lnSpc>
              <a:buFont typeface="Arial"/>
              <a:buChar char="•"/>
            </a:pPr>
            <a:r>
              <a:rPr lang="nb-NO" sz="1100" noProof="0">
                <a:solidFill>
                  <a:srgbClr val="000000"/>
                </a:solidFill>
                <a:latin typeface="Arial"/>
                <a:ea typeface="Arial"/>
                <a:cs typeface="Arial"/>
                <a:sym typeface="Arial"/>
              </a:rPr>
              <a:t>Livet &amp; Sånn hjelper oss å sette ord på følelser, tanker og relasjoner gjennom samtaler og lek.</a:t>
            </a:r>
          </a:p>
          <a:p>
            <a:pPr marL="259003" lvl="1" indent="-129502" algn="l">
              <a:lnSpc>
                <a:spcPts val="1439"/>
              </a:lnSpc>
              <a:buFont typeface="Arial"/>
              <a:buChar char="•"/>
            </a:pPr>
            <a:r>
              <a:rPr lang="nb-NO" sz="1100" noProof="0">
                <a:solidFill>
                  <a:srgbClr val="000000"/>
                </a:solidFill>
                <a:latin typeface="Arial"/>
                <a:ea typeface="Arial"/>
                <a:cs typeface="Arial"/>
                <a:sym typeface="Arial"/>
              </a:rPr>
              <a:t>Forskerfrø og Naturfag med Kåre Kråke gir barna mulighet til å utforske, undre seg og bruke språket aktivt i møte med naturen og nærmiljøet.</a:t>
            </a:r>
          </a:p>
          <a:p>
            <a:pPr marL="259003" lvl="1" indent="-129502" algn="l">
              <a:lnSpc>
                <a:spcPts val="1439"/>
              </a:lnSpc>
              <a:buFont typeface="Arial"/>
              <a:buChar char="•"/>
            </a:pPr>
            <a:r>
              <a:rPr lang="nb-NO" sz="1100" noProof="0">
                <a:solidFill>
                  <a:srgbClr val="000000"/>
                </a:solidFill>
                <a:latin typeface="Arial"/>
                <a:ea typeface="Arial"/>
                <a:cs typeface="Arial"/>
                <a:sym typeface="Arial"/>
              </a:rPr>
              <a:t>Gjennom lek ved sjø og fjære får barna erfare naturen med hele kroppen og utvikle språk gjennom felles opplevelser og utforsking.</a:t>
            </a:r>
          </a:p>
          <a:p>
            <a:pPr algn="l">
              <a:lnSpc>
                <a:spcPts val="1439"/>
              </a:lnSpc>
            </a:pPr>
            <a:endParaRPr lang="nb-NO" sz="1100" noProof="0">
              <a:solidFill>
                <a:srgbClr val="000000"/>
              </a:solidFill>
              <a:latin typeface="Arial"/>
              <a:ea typeface="Arial"/>
              <a:cs typeface="Arial"/>
              <a:sym typeface="Arial"/>
            </a:endParaRPr>
          </a:p>
          <a:p>
            <a:pPr algn="l">
              <a:lnSpc>
                <a:spcPts val="1439"/>
              </a:lnSpc>
            </a:pPr>
            <a:r>
              <a:rPr lang="nb-NO" sz="1100" noProof="0">
                <a:solidFill>
                  <a:srgbClr val="000000"/>
                </a:solidFill>
                <a:latin typeface="Arial"/>
                <a:ea typeface="Arial"/>
                <a:cs typeface="Arial"/>
                <a:sym typeface="Arial"/>
              </a:rPr>
              <a:t>Vi ønsker at barna skal oppleve Åsestranda barnehage som et trygt og inkluderende sted hvor lek, språk, vennskap og glede står sentralt. Gjennom gode relasjoner og et rikt språkmiljø legger vi til rette for at barna skal oppleve mestring, tilhørighet og utvikling sammen med andre.</a:t>
            </a:r>
          </a:p>
          <a:p>
            <a:pPr algn="l">
              <a:lnSpc>
                <a:spcPts val="1367"/>
              </a:lnSpc>
            </a:pPr>
            <a:endParaRPr lang="nb-NO" sz="1100" noProof="0">
              <a:solidFill>
                <a:srgbClr val="000000"/>
              </a:solidFill>
              <a:latin typeface="Arial"/>
              <a:ea typeface="Arial"/>
              <a:cs typeface="Arial"/>
              <a:sym typeface="Arial"/>
            </a:endParaRPr>
          </a:p>
          <a:p>
            <a:pPr algn="l">
              <a:lnSpc>
                <a:spcPts val="1367"/>
              </a:lnSpc>
            </a:pPr>
            <a:r>
              <a:rPr lang="nb-NO" sz="1100" b="1" noProof="0">
                <a:solidFill>
                  <a:srgbClr val="000000"/>
                </a:solidFill>
                <a:latin typeface="Arial Bold"/>
                <a:ea typeface="Arial Bold"/>
                <a:cs typeface="Arial Bold"/>
                <a:sym typeface="Arial Bold"/>
              </a:rPr>
              <a:t>Om dere ønsker å lese mer om de forskjellige arbeidsverktøyene vi skal arbeide med, kan dere se på disse ressursene:</a:t>
            </a:r>
          </a:p>
          <a:p>
            <a:pPr algn="l">
              <a:lnSpc>
                <a:spcPts val="1367"/>
              </a:lnSpc>
            </a:pPr>
            <a:r>
              <a:rPr lang="nb-NO" sz="1100" noProof="0">
                <a:solidFill>
                  <a:srgbClr val="000000"/>
                </a:solidFill>
                <a:latin typeface="Arial"/>
                <a:ea typeface="Arial"/>
                <a:cs typeface="Arial"/>
                <a:sym typeface="Arial"/>
              </a:rPr>
              <a:t>Syngende barnehage: </a:t>
            </a:r>
            <a:r>
              <a:rPr lang="nb-NO" sz="1100" u="sng" noProof="0">
                <a:solidFill>
                  <a:srgbClr val="0000FF"/>
                </a:solidFill>
                <a:latin typeface="Arial"/>
                <a:ea typeface="Arial"/>
                <a:cs typeface="Arial"/>
                <a:sym typeface="Arial"/>
                <a:hlinkClick r:id="rId3" tooltip="https://www.syngendebarnehage.no/"/>
              </a:rPr>
              <a:t>https://www.syngendebarnehage.no/</a:t>
            </a:r>
          </a:p>
          <a:p>
            <a:pPr algn="l">
              <a:lnSpc>
                <a:spcPts val="1367"/>
              </a:lnSpc>
            </a:pPr>
            <a:r>
              <a:rPr lang="nb-NO" sz="1100" noProof="0">
                <a:solidFill>
                  <a:srgbClr val="000000"/>
                </a:solidFill>
                <a:latin typeface="Arial"/>
                <a:ea typeface="Arial"/>
                <a:cs typeface="Arial"/>
                <a:sym typeface="Arial"/>
              </a:rPr>
              <a:t>Livet og sånn: </a:t>
            </a:r>
            <a:r>
              <a:rPr lang="nb-NO" sz="1100" u="sng" noProof="0">
                <a:solidFill>
                  <a:srgbClr val="0000FF"/>
                </a:solidFill>
                <a:latin typeface="Arial"/>
                <a:ea typeface="Arial"/>
                <a:cs typeface="Arial"/>
                <a:sym typeface="Arial"/>
                <a:hlinkClick r:id="rId4" tooltip="http://www.livetogsann.no"/>
              </a:rPr>
              <a:t>www.livetogsann.no</a:t>
            </a:r>
          </a:p>
          <a:p>
            <a:pPr algn="l">
              <a:lnSpc>
                <a:spcPts val="1367"/>
              </a:lnSpc>
            </a:pPr>
            <a:r>
              <a:rPr lang="nb-NO" sz="1100" noProof="0">
                <a:solidFill>
                  <a:srgbClr val="000000"/>
                </a:solidFill>
                <a:latin typeface="Arial"/>
                <a:ea typeface="Arial"/>
                <a:cs typeface="Arial"/>
                <a:sym typeface="Arial"/>
              </a:rPr>
              <a:t>Naturoppdraget og Kåre Kråke: </a:t>
            </a:r>
            <a:r>
              <a:rPr lang="nb-NO" sz="1100" noProof="0">
                <a:solidFill>
                  <a:srgbClr val="000000"/>
                </a:solidFill>
                <a:latin typeface="Arial"/>
                <a:ea typeface="Arial"/>
                <a:cs typeface="Arial"/>
                <a:sym typeface="Arial"/>
                <a:hlinkClick r:id="rId5"/>
              </a:rPr>
              <a:t>naturoppdraget.no/</a:t>
            </a:r>
            <a:r>
              <a:rPr lang="nb-NO" sz="1100" noProof="0" err="1">
                <a:solidFill>
                  <a:srgbClr val="000000"/>
                </a:solidFill>
                <a:latin typeface="Arial"/>
                <a:ea typeface="Arial"/>
                <a:cs typeface="Arial"/>
                <a:sym typeface="Arial"/>
                <a:hlinkClick r:id="rId5"/>
              </a:rPr>
              <a:t>nb</a:t>
            </a:r>
            <a:r>
              <a:rPr lang="nb-NO" sz="1100" noProof="0">
                <a:solidFill>
                  <a:srgbClr val="000000"/>
                </a:solidFill>
                <a:latin typeface="Arial"/>
                <a:ea typeface="Arial"/>
                <a:cs typeface="Arial"/>
                <a:sym typeface="Arial"/>
                <a:hlinkClick r:id="rId5"/>
              </a:rPr>
              <a:t> </a:t>
            </a:r>
            <a:endParaRPr lang="nb-NO" sz="1100" noProof="0">
              <a:solidFill>
                <a:srgbClr val="000000"/>
              </a:solidFill>
              <a:latin typeface="Arial"/>
              <a:ea typeface="Arial"/>
              <a:cs typeface="Arial"/>
              <a:sym typeface="Arial"/>
            </a:endParaRPr>
          </a:p>
          <a:p>
            <a:pPr algn="l">
              <a:lnSpc>
                <a:spcPts val="1367"/>
              </a:lnSpc>
            </a:pPr>
            <a:r>
              <a:rPr lang="nb-NO" sz="1100" noProof="0">
                <a:solidFill>
                  <a:srgbClr val="000000"/>
                </a:solidFill>
                <a:latin typeface="Arial"/>
                <a:ea typeface="Arial"/>
                <a:cs typeface="Arial"/>
                <a:sym typeface="Arial"/>
              </a:rPr>
              <a:t>Forskerfrø: </a:t>
            </a:r>
            <a:r>
              <a:rPr lang="nb-NO" sz="1100" noProof="0">
                <a:solidFill>
                  <a:srgbClr val="000000"/>
                </a:solidFill>
                <a:latin typeface="Arial"/>
                <a:ea typeface="Arial"/>
                <a:cs typeface="Arial"/>
                <a:sym typeface="Arial"/>
                <a:hlinkClick r:id="rId6"/>
              </a:rPr>
              <a:t>forskerfrø.no </a:t>
            </a:r>
            <a:endParaRPr lang="nb-NO" sz="1100" noProof="0">
              <a:solidFill>
                <a:srgbClr val="000000"/>
              </a:solidFill>
              <a:latin typeface="Arial"/>
              <a:ea typeface="Arial"/>
              <a:cs typeface="Arial"/>
              <a:sym typeface="Arial"/>
            </a:endParaRPr>
          </a:p>
          <a:p>
            <a:pPr algn="l">
              <a:lnSpc>
                <a:spcPts val="1367"/>
              </a:lnSpc>
            </a:pPr>
            <a:endParaRPr lang="nb-NO" sz="1199" noProof="0">
              <a:solidFill>
                <a:srgbClr val="000000"/>
              </a:solidFill>
              <a:latin typeface="Arial"/>
              <a:ea typeface="Arial"/>
              <a:cs typeface="Arial"/>
              <a:sym typeface="Arial"/>
            </a:endParaRPr>
          </a:p>
        </p:txBody>
      </p:sp>
      <p:sp>
        <p:nvSpPr>
          <p:cNvPr id="7" name="Freeform 2">
            <a:hlinkClick r:id="rId7" tooltip="https://www.livetogsann.no"/>
            <a:extLst>
              <a:ext uri="{FF2B5EF4-FFF2-40B4-BE49-F238E27FC236}">
                <a16:creationId xmlns:a16="http://schemas.microsoft.com/office/drawing/2014/main" id="{18FF8307-ABAA-FBAF-C84A-DDB920EDD991}"/>
              </a:ext>
            </a:extLst>
          </p:cNvPr>
          <p:cNvSpPr/>
          <p:nvPr/>
        </p:nvSpPr>
        <p:spPr>
          <a:xfrm>
            <a:off x="2321389" y="6143860"/>
            <a:ext cx="3268866" cy="916451"/>
          </a:xfrm>
          <a:custGeom>
            <a:avLst/>
            <a:gdLst/>
            <a:ahLst/>
            <a:cxnLst/>
            <a:rect l="l" t="t" r="r" b="b"/>
            <a:pathLst>
              <a:path w="6537731" h="1832901">
                <a:moveTo>
                  <a:pt x="0" y="0"/>
                </a:moveTo>
                <a:lnTo>
                  <a:pt x="6537730" y="0"/>
                </a:lnTo>
                <a:lnTo>
                  <a:pt x="6537730" y="1832900"/>
                </a:lnTo>
                <a:lnTo>
                  <a:pt x="0" y="1832900"/>
                </a:lnTo>
                <a:lnTo>
                  <a:pt x="0" y="0"/>
                </a:lnTo>
                <a:close/>
              </a:path>
            </a:pathLst>
          </a:custGeom>
          <a:blipFill>
            <a:blip r:embed="rId8"/>
            <a:stretch>
              <a:fillRect b="-58131"/>
            </a:stretch>
          </a:blipFill>
        </p:spPr>
        <p:txBody>
          <a:bodyPr/>
          <a:lstStyle/>
          <a:p>
            <a:endParaRPr lang="nb-NO" noProof="0"/>
          </a:p>
        </p:txBody>
      </p:sp>
      <p:sp>
        <p:nvSpPr>
          <p:cNvPr id="9" name="Freeform 3">
            <a:hlinkClick r:id="rId7" tooltip="https://www.livetogsann.no"/>
            <a:extLst>
              <a:ext uri="{FF2B5EF4-FFF2-40B4-BE49-F238E27FC236}">
                <a16:creationId xmlns:a16="http://schemas.microsoft.com/office/drawing/2014/main" id="{9A94F772-5689-03FC-CD42-70CA67A769F3}"/>
              </a:ext>
            </a:extLst>
          </p:cNvPr>
          <p:cNvSpPr/>
          <p:nvPr/>
        </p:nvSpPr>
        <p:spPr>
          <a:xfrm>
            <a:off x="622300" y="6311302"/>
            <a:ext cx="1533233" cy="795675"/>
          </a:xfrm>
          <a:custGeom>
            <a:avLst/>
            <a:gdLst/>
            <a:ahLst/>
            <a:cxnLst/>
            <a:rect l="l" t="t" r="r" b="b"/>
            <a:pathLst>
              <a:path w="2788831" h="1617522">
                <a:moveTo>
                  <a:pt x="0" y="0"/>
                </a:moveTo>
                <a:lnTo>
                  <a:pt x="2788830" y="0"/>
                </a:lnTo>
                <a:lnTo>
                  <a:pt x="2788830" y="1617522"/>
                </a:lnTo>
                <a:lnTo>
                  <a:pt x="0" y="1617522"/>
                </a:lnTo>
                <a:lnTo>
                  <a:pt x="0" y="0"/>
                </a:lnTo>
                <a:close/>
              </a:path>
            </a:pathLst>
          </a:custGeom>
          <a:blipFill>
            <a:blip r:embed="rId9"/>
            <a:stretch>
              <a:fillRect l="-434" r="-434"/>
            </a:stretch>
          </a:blipFill>
        </p:spPr>
        <p:txBody>
          <a:bodyPr/>
          <a:lstStyle/>
          <a:p>
            <a:endParaRPr lang="nb-NO" noProof="0"/>
          </a:p>
        </p:txBody>
      </p:sp>
      <p:sp>
        <p:nvSpPr>
          <p:cNvPr id="13" name="Freeform 5">
            <a:hlinkClick r:id="rId10" tooltip="https://www.xn--forskerfr-t8a.no"/>
            <a:extLst>
              <a:ext uri="{FF2B5EF4-FFF2-40B4-BE49-F238E27FC236}">
                <a16:creationId xmlns:a16="http://schemas.microsoft.com/office/drawing/2014/main" id="{F8A91754-ECD1-27B8-912E-9BB717F48B91}"/>
              </a:ext>
            </a:extLst>
          </p:cNvPr>
          <p:cNvSpPr/>
          <p:nvPr/>
        </p:nvSpPr>
        <p:spPr>
          <a:xfrm>
            <a:off x="7016573" y="6286479"/>
            <a:ext cx="1672535" cy="904121"/>
          </a:xfrm>
          <a:custGeom>
            <a:avLst/>
            <a:gdLst/>
            <a:ahLst/>
            <a:cxnLst/>
            <a:rect l="l" t="t" r="r" b="b"/>
            <a:pathLst>
              <a:path w="3345072" h="1808251">
                <a:moveTo>
                  <a:pt x="0" y="0"/>
                </a:moveTo>
                <a:lnTo>
                  <a:pt x="3345073" y="0"/>
                </a:lnTo>
                <a:lnTo>
                  <a:pt x="3345073" y="1808251"/>
                </a:lnTo>
                <a:lnTo>
                  <a:pt x="0" y="1808251"/>
                </a:lnTo>
                <a:lnTo>
                  <a:pt x="0" y="0"/>
                </a:lnTo>
                <a:close/>
              </a:path>
            </a:pathLst>
          </a:custGeom>
          <a:blipFill>
            <a:blip r:embed="rId11"/>
            <a:stretch>
              <a:fillRect b="-34050"/>
            </a:stretch>
          </a:blipFill>
        </p:spPr>
        <p:txBody>
          <a:bodyPr/>
          <a:lstStyle/>
          <a:p>
            <a:endParaRPr lang="nb-NO" noProof="0"/>
          </a:p>
        </p:txBody>
      </p:sp>
      <p:sp>
        <p:nvSpPr>
          <p:cNvPr id="15" name="Freeform 6">
            <a:hlinkClick r:id="rId12" tooltip="https://www.syngendebarnehage.no"/>
            <a:extLst>
              <a:ext uri="{FF2B5EF4-FFF2-40B4-BE49-F238E27FC236}">
                <a16:creationId xmlns:a16="http://schemas.microsoft.com/office/drawing/2014/main" id="{DC4D513C-2182-E468-DEC1-238DFDBD5B5B}"/>
              </a:ext>
            </a:extLst>
          </p:cNvPr>
          <p:cNvSpPr/>
          <p:nvPr/>
        </p:nvSpPr>
        <p:spPr>
          <a:xfrm>
            <a:off x="5756111" y="6111720"/>
            <a:ext cx="1185738" cy="948591"/>
          </a:xfrm>
          <a:custGeom>
            <a:avLst/>
            <a:gdLst/>
            <a:ahLst/>
            <a:cxnLst/>
            <a:rect l="l" t="t" r="r" b="b"/>
            <a:pathLst>
              <a:path w="2371481" h="1897185">
                <a:moveTo>
                  <a:pt x="0" y="0"/>
                </a:moveTo>
                <a:lnTo>
                  <a:pt x="2371481" y="0"/>
                </a:lnTo>
                <a:lnTo>
                  <a:pt x="2371481" y="1897185"/>
                </a:lnTo>
                <a:lnTo>
                  <a:pt x="0" y="1897185"/>
                </a:lnTo>
                <a:lnTo>
                  <a:pt x="0" y="0"/>
                </a:lnTo>
                <a:close/>
              </a:path>
            </a:pathLst>
          </a:custGeom>
          <a:blipFill>
            <a:blip r:embed="rId13"/>
            <a:stretch>
              <a:fillRect/>
            </a:stretch>
          </a:blipFill>
        </p:spPr>
        <p:txBody>
          <a:bodyPr/>
          <a:lstStyle/>
          <a:p>
            <a:endParaRPr lang="nb-NO" noProof="0"/>
          </a:p>
        </p:txBody>
      </p:sp>
      <p:sp>
        <p:nvSpPr>
          <p:cNvPr id="11" name="Freeform 4">
            <a:hlinkClick r:id="rId5" tooltip="https://naturoppdraget.no/nb"/>
            <a:extLst>
              <a:ext uri="{FF2B5EF4-FFF2-40B4-BE49-F238E27FC236}">
                <a16:creationId xmlns:a16="http://schemas.microsoft.com/office/drawing/2014/main" id="{F36F2902-0AE0-2479-CE2B-5C1EE242C909}"/>
              </a:ext>
            </a:extLst>
          </p:cNvPr>
          <p:cNvSpPr/>
          <p:nvPr/>
        </p:nvSpPr>
        <p:spPr>
          <a:xfrm>
            <a:off x="8669481" y="5607050"/>
            <a:ext cx="1648638" cy="1808352"/>
          </a:xfrm>
          <a:custGeom>
            <a:avLst/>
            <a:gdLst/>
            <a:ahLst/>
            <a:cxnLst/>
            <a:rect l="l" t="t" r="r" b="b"/>
            <a:pathLst>
              <a:path w="3297279" h="3616703">
                <a:moveTo>
                  <a:pt x="0" y="0"/>
                </a:moveTo>
                <a:lnTo>
                  <a:pt x="3297279" y="0"/>
                </a:lnTo>
                <a:lnTo>
                  <a:pt x="3297279" y="3616703"/>
                </a:lnTo>
                <a:lnTo>
                  <a:pt x="0" y="3616703"/>
                </a:lnTo>
                <a:lnTo>
                  <a:pt x="0" y="0"/>
                </a:lnTo>
                <a:close/>
              </a:path>
            </a:pathLst>
          </a:custGeom>
          <a:blipFill>
            <a:blip r:embed="rId14"/>
            <a:stretch>
              <a:fillRect/>
            </a:stretch>
          </a:blipFill>
        </p:spPr>
        <p:txBody>
          <a:bodyPr/>
          <a:lstStyle/>
          <a:p>
            <a:endParaRPr lang="nb-NO" noProof="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9261924">
            <a:off x="4570180" y="1200051"/>
            <a:ext cx="2741163" cy="3012067"/>
            <a:chOff x="0" y="0"/>
            <a:chExt cx="715071" cy="785740"/>
          </a:xfrm>
        </p:grpSpPr>
        <p:sp>
          <p:nvSpPr>
            <p:cNvPr id="3" name="Freeform 3"/>
            <p:cNvSpPr/>
            <p:nvPr/>
          </p:nvSpPr>
          <p:spPr>
            <a:xfrm>
              <a:off x="0" y="0"/>
              <a:ext cx="715071" cy="785740"/>
            </a:xfrm>
            <a:custGeom>
              <a:avLst/>
              <a:gdLst/>
              <a:ahLst/>
              <a:cxnLst/>
              <a:rect l="l" t="t" r="r" b="b"/>
              <a:pathLst>
                <a:path w="715071" h="785740">
                  <a:moveTo>
                    <a:pt x="357536" y="0"/>
                  </a:moveTo>
                  <a:lnTo>
                    <a:pt x="715071" y="785740"/>
                  </a:lnTo>
                  <a:lnTo>
                    <a:pt x="0" y="785740"/>
                  </a:lnTo>
                  <a:lnTo>
                    <a:pt x="357536" y="0"/>
                  </a:lnTo>
                  <a:close/>
                </a:path>
              </a:pathLst>
            </a:custGeom>
            <a:solidFill>
              <a:srgbClr val="6098DF">
                <a:alpha val="34902"/>
              </a:srgbClr>
            </a:solidFill>
            <a:ln cap="sq">
              <a:noFill/>
              <a:prstDash val="solid"/>
              <a:miter/>
            </a:ln>
          </p:spPr>
          <p:txBody>
            <a:bodyPr/>
            <a:lstStyle/>
            <a:p>
              <a:endParaRPr lang="nb-NO" noProof="0"/>
            </a:p>
          </p:txBody>
        </p:sp>
        <p:sp>
          <p:nvSpPr>
            <p:cNvPr id="4" name="TextBox 4"/>
            <p:cNvSpPr txBox="1"/>
            <p:nvPr/>
          </p:nvSpPr>
          <p:spPr>
            <a:xfrm>
              <a:off x="111730" y="326708"/>
              <a:ext cx="491611" cy="402908"/>
            </a:xfrm>
            <a:prstGeom prst="rect">
              <a:avLst/>
            </a:prstGeom>
          </p:spPr>
          <p:txBody>
            <a:bodyPr lIns="57190" tIns="57190" rIns="57190" bIns="57190" rtlCol="0" anchor="ctr"/>
            <a:lstStyle/>
            <a:p>
              <a:pPr algn="ctr">
                <a:lnSpc>
                  <a:spcPts val="2660"/>
                </a:lnSpc>
                <a:spcBef>
                  <a:spcPct val="0"/>
                </a:spcBef>
              </a:pPr>
              <a:endParaRPr lang="nb-NO" noProof="0"/>
            </a:p>
          </p:txBody>
        </p:sp>
      </p:grpSp>
      <p:grpSp>
        <p:nvGrpSpPr>
          <p:cNvPr id="5" name="Group 5"/>
          <p:cNvGrpSpPr/>
          <p:nvPr/>
        </p:nvGrpSpPr>
        <p:grpSpPr>
          <a:xfrm>
            <a:off x="3875954" y="3807959"/>
            <a:ext cx="2980276" cy="2982830"/>
            <a:chOff x="0" y="0"/>
            <a:chExt cx="777447" cy="778113"/>
          </a:xfrm>
        </p:grpSpPr>
        <p:sp>
          <p:nvSpPr>
            <p:cNvPr id="6" name="Freeform 6"/>
            <p:cNvSpPr/>
            <p:nvPr/>
          </p:nvSpPr>
          <p:spPr>
            <a:xfrm>
              <a:off x="0" y="0"/>
              <a:ext cx="777447" cy="778113"/>
            </a:xfrm>
            <a:custGeom>
              <a:avLst/>
              <a:gdLst/>
              <a:ahLst/>
              <a:cxnLst/>
              <a:rect l="l" t="t" r="r" b="b"/>
              <a:pathLst>
                <a:path w="777447" h="778113">
                  <a:moveTo>
                    <a:pt x="388724" y="0"/>
                  </a:moveTo>
                  <a:lnTo>
                    <a:pt x="777447" y="778113"/>
                  </a:lnTo>
                  <a:lnTo>
                    <a:pt x="0" y="778113"/>
                  </a:lnTo>
                  <a:lnTo>
                    <a:pt x="388724" y="0"/>
                  </a:lnTo>
                  <a:close/>
                </a:path>
              </a:pathLst>
            </a:custGeom>
            <a:solidFill>
              <a:srgbClr val="A7C829">
                <a:alpha val="34902"/>
              </a:srgbClr>
            </a:solidFill>
            <a:ln cap="sq">
              <a:noFill/>
              <a:prstDash val="solid"/>
              <a:miter/>
            </a:ln>
          </p:spPr>
          <p:txBody>
            <a:bodyPr/>
            <a:lstStyle/>
            <a:p>
              <a:endParaRPr lang="nb-NO" noProof="0"/>
            </a:p>
          </p:txBody>
        </p:sp>
        <p:sp>
          <p:nvSpPr>
            <p:cNvPr id="7" name="TextBox 7"/>
            <p:cNvSpPr txBox="1"/>
            <p:nvPr/>
          </p:nvSpPr>
          <p:spPr>
            <a:xfrm>
              <a:off x="121476" y="323167"/>
              <a:ext cx="534495" cy="399367"/>
            </a:xfrm>
            <a:prstGeom prst="rect">
              <a:avLst/>
            </a:prstGeom>
          </p:spPr>
          <p:txBody>
            <a:bodyPr lIns="57190" tIns="57190" rIns="57190" bIns="57190" rtlCol="0" anchor="ctr"/>
            <a:lstStyle/>
            <a:p>
              <a:pPr algn="ctr">
                <a:lnSpc>
                  <a:spcPts val="2660"/>
                </a:lnSpc>
                <a:spcBef>
                  <a:spcPct val="0"/>
                </a:spcBef>
              </a:pPr>
              <a:endParaRPr lang="nb-NO" noProof="0"/>
            </a:p>
          </p:txBody>
        </p:sp>
      </p:grpSp>
      <p:grpSp>
        <p:nvGrpSpPr>
          <p:cNvPr id="8" name="Group 8"/>
          <p:cNvGrpSpPr/>
          <p:nvPr/>
        </p:nvGrpSpPr>
        <p:grpSpPr>
          <a:xfrm rot="9358079">
            <a:off x="3346697" y="1187875"/>
            <a:ext cx="2743044" cy="2907316"/>
            <a:chOff x="0" y="0"/>
            <a:chExt cx="715562" cy="758414"/>
          </a:xfrm>
        </p:grpSpPr>
        <p:sp>
          <p:nvSpPr>
            <p:cNvPr id="9" name="Freeform 9"/>
            <p:cNvSpPr/>
            <p:nvPr/>
          </p:nvSpPr>
          <p:spPr>
            <a:xfrm>
              <a:off x="0" y="0"/>
              <a:ext cx="715562" cy="758414"/>
            </a:xfrm>
            <a:custGeom>
              <a:avLst/>
              <a:gdLst/>
              <a:ahLst/>
              <a:cxnLst/>
              <a:rect l="l" t="t" r="r" b="b"/>
              <a:pathLst>
                <a:path w="715562" h="758414">
                  <a:moveTo>
                    <a:pt x="357781" y="0"/>
                  </a:moveTo>
                  <a:lnTo>
                    <a:pt x="715562" y="758414"/>
                  </a:lnTo>
                  <a:lnTo>
                    <a:pt x="0" y="758414"/>
                  </a:lnTo>
                  <a:lnTo>
                    <a:pt x="357781" y="0"/>
                  </a:lnTo>
                  <a:close/>
                </a:path>
              </a:pathLst>
            </a:custGeom>
            <a:solidFill>
              <a:srgbClr val="A7C829">
                <a:alpha val="34902"/>
              </a:srgbClr>
            </a:solidFill>
            <a:ln cap="sq">
              <a:noFill/>
              <a:prstDash val="solid"/>
              <a:miter/>
            </a:ln>
          </p:spPr>
          <p:txBody>
            <a:bodyPr/>
            <a:lstStyle/>
            <a:p>
              <a:endParaRPr lang="nb-NO" noProof="0"/>
            </a:p>
          </p:txBody>
        </p:sp>
        <p:sp>
          <p:nvSpPr>
            <p:cNvPr id="10" name="TextBox 10"/>
            <p:cNvSpPr txBox="1"/>
            <p:nvPr/>
          </p:nvSpPr>
          <p:spPr>
            <a:xfrm>
              <a:off x="111807" y="314021"/>
              <a:ext cx="491949" cy="390221"/>
            </a:xfrm>
            <a:prstGeom prst="rect">
              <a:avLst/>
            </a:prstGeom>
          </p:spPr>
          <p:txBody>
            <a:bodyPr lIns="57190" tIns="57190" rIns="57190" bIns="57190" rtlCol="0" anchor="ctr"/>
            <a:lstStyle/>
            <a:p>
              <a:pPr algn="ctr">
                <a:lnSpc>
                  <a:spcPts val="2660"/>
                </a:lnSpc>
                <a:spcBef>
                  <a:spcPct val="0"/>
                </a:spcBef>
              </a:pPr>
              <a:endParaRPr lang="nb-NO" noProof="0"/>
            </a:p>
          </p:txBody>
        </p:sp>
      </p:grpSp>
      <p:grpSp>
        <p:nvGrpSpPr>
          <p:cNvPr id="11" name="Group 11"/>
          <p:cNvGrpSpPr/>
          <p:nvPr/>
        </p:nvGrpSpPr>
        <p:grpSpPr>
          <a:xfrm rot="-3162600">
            <a:off x="5072436" y="3268257"/>
            <a:ext cx="2761164" cy="3013250"/>
            <a:chOff x="0" y="0"/>
            <a:chExt cx="720289" cy="786049"/>
          </a:xfrm>
        </p:grpSpPr>
        <p:sp>
          <p:nvSpPr>
            <p:cNvPr id="12" name="Freeform 12"/>
            <p:cNvSpPr/>
            <p:nvPr/>
          </p:nvSpPr>
          <p:spPr>
            <a:xfrm>
              <a:off x="0" y="0"/>
              <a:ext cx="720289" cy="786049"/>
            </a:xfrm>
            <a:custGeom>
              <a:avLst/>
              <a:gdLst/>
              <a:ahLst/>
              <a:cxnLst/>
              <a:rect l="l" t="t" r="r" b="b"/>
              <a:pathLst>
                <a:path w="720289" h="786049">
                  <a:moveTo>
                    <a:pt x="360144" y="0"/>
                  </a:moveTo>
                  <a:lnTo>
                    <a:pt x="720289" y="786049"/>
                  </a:lnTo>
                  <a:lnTo>
                    <a:pt x="0" y="786049"/>
                  </a:lnTo>
                  <a:lnTo>
                    <a:pt x="360144" y="0"/>
                  </a:lnTo>
                  <a:close/>
                </a:path>
              </a:pathLst>
            </a:custGeom>
            <a:solidFill>
              <a:srgbClr val="263D7F">
                <a:alpha val="34902"/>
              </a:srgbClr>
            </a:solidFill>
            <a:ln cap="sq">
              <a:noFill/>
              <a:prstDash val="solid"/>
              <a:miter/>
            </a:ln>
          </p:spPr>
          <p:txBody>
            <a:bodyPr/>
            <a:lstStyle/>
            <a:p>
              <a:endParaRPr lang="nb-NO" noProof="0"/>
            </a:p>
          </p:txBody>
        </p:sp>
        <p:sp>
          <p:nvSpPr>
            <p:cNvPr id="13" name="TextBox 13"/>
            <p:cNvSpPr txBox="1"/>
            <p:nvPr/>
          </p:nvSpPr>
          <p:spPr>
            <a:xfrm>
              <a:off x="112545" y="326851"/>
              <a:ext cx="495198" cy="403051"/>
            </a:xfrm>
            <a:prstGeom prst="rect">
              <a:avLst/>
            </a:prstGeom>
          </p:spPr>
          <p:txBody>
            <a:bodyPr lIns="57190" tIns="57190" rIns="57190" bIns="57190" rtlCol="0" anchor="ctr"/>
            <a:lstStyle/>
            <a:p>
              <a:pPr algn="ctr">
                <a:lnSpc>
                  <a:spcPts val="2660"/>
                </a:lnSpc>
                <a:spcBef>
                  <a:spcPct val="0"/>
                </a:spcBef>
              </a:pPr>
              <a:endParaRPr lang="nb-NO" noProof="0"/>
            </a:p>
          </p:txBody>
        </p:sp>
      </p:grpSp>
      <p:grpSp>
        <p:nvGrpSpPr>
          <p:cNvPr id="14" name="Group 14"/>
          <p:cNvGrpSpPr/>
          <p:nvPr/>
        </p:nvGrpSpPr>
        <p:grpSpPr>
          <a:xfrm rot="-6264048">
            <a:off x="5436786" y="2244795"/>
            <a:ext cx="2787671" cy="2730092"/>
            <a:chOff x="0" y="0"/>
            <a:chExt cx="727203" cy="712183"/>
          </a:xfrm>
        </p:grpSpPr>
        <p:sp>
          <p:nvSpPr>
            <p:cNvPr id="15" name="Freeform 15"/>
            <p:cNvSpPr/>
            <p:nvPr/>
          </p:nvSpPr>
          <p:spPr>
            <a:xfrm>
              <a:off x="0" y="0"/>
              <a:ext cx="727203" cy="712183"/>
            </a:xfrm>
            <a:custGeom>
              <a:avLst/>
              <a:gdLst/>
              <a:ahLst/>
              <a:cxnLst/>
              <a:rect l="l" t="t" r="r" b="b"/>
              <a:pathLst>
                <a:path w="727203" h="712183">
                  <a:moveTo>
                    <a:pt x="363602" y="0"/>
                  </a:moveTo>
                  <a:lnTo>
                    <a:pt x="727203" y="712183"/>
                  </a:lnTo>
                  <a:lnTo>
                    <a:pt x="0" y="712183"/>
                  </a:lnTo>
                  <a:lnTo>
                    <a:pt x="363602" y="0"/>
                  </a:lnTo>
                  <a:close/>
                </a:path>
              </a:pathLst>
            </a:custGeom>
            <a:solidFill>
              <a:srgbClr val="B9B0B4">
                <a:alpha val="34902"/>
              </a:srgbClr>
            </a:solidFill>
            <a:ln cap="sq">
              <a:noFill/>
              <a:prstDash val="solid"/>
              <a:miter/>
            </a:ln>
          </p:spPr>
          <p:txBody>
            <a:bodyPr/>
            <a:lstStyle/>
            <a:p>
              <a:endParaRPr lang="nb-NO" noProof="0"/>
            </a:p>
          </p:txBody>
        </p:sp>
        <p:sp>
          <p:nvSpPr>
            <p:cNvPr id="16" name="TextBox 16"/>
            <p:cNvSpPr txBox="1"/>
            <p:nvPr/>
          </p:nvSpPr>
          <p:spPr>
            <a:xfrm>
              <a:off x="113626" y="292557"/>
              <a:ext cx="499952" cy="368757"/>
            </a:xfrm>
            <a:prstGeom prst="rect">
              <a:avLst/>
            </a:prstGeom>
          </p:spPr>
          <p:txBody>
            <a:bodyPr lIns="57190" tIns="57190" rIns="57190" bIns="57190" rtlCol="0" anchor="ctr"/>
            <a:lstStyle/>
            <a:p>
              <a:pPr algn="ctr">
                <a:lnSpc>
                  <a:spcPts val="2660"/>
                </a:lnSpc>
                <a:spcBef>
                  <a:spcPct val="0"/>
                </a:spcBef>
              </a:pPr>
              <a:endParaRPr lang="nb-NO" noProof="0"/>
            </a:p>
          </p:txBody>
        </p:sp>
      </p:grpSp>
      <p:grpSp>
        <p:nvGrpSpPr>
          <p:cNvPr id="17" name="Group 17"/>
          <p:cNvGrpSpPr/>
          <p:nvPr/>
        </p:nvGrpSpPr>
        <p:grpSpPr>
          <a:xfrm rot="6268497">
            <a:off x="2550893" y="2138805"/>
            <a:ext cx="2864336" cy="2949497"/>
            <a:chOff x="0" y="0"/>
            <a:chExt cx="747203" cy="769418"/>
          </a:xfrm>
        </p:grpSpPr>
        <p:sp>
          <p:nvSpPr>
            <p:cNvPr id="18" name="Freeform 18"/>
            <p:cNvSpPr/>
            <p:nvPr/>
          </p:nvSpPr>
          <p:spPr>
            <a:xfrm>
              <a:off x="0" y="0"/>
              <a:ext cx="747203" cy="769418"/>
            </a:xfrm>
            <a:custGeom>
              <a:avLst/>
              <a:gdLst/>
              <a:ahLst/>
              <a:cxnLst/>
              <a:rect l="l" t="t" r="r" b="b"/>
              <a:pathLst>
                <a:path w="747203" h="769418">
                  <a:moveTo>
                    <a:pt x="373601" y="0"/>
                  </a:moveTo>
                  <a:lnTo>
                    <a:pt x="747203" y="769418"/>
                  </a:lnTo>
                  <a:lnTo>
                    <a:pt x="0" y="769418"/>
                  </a:lnTo>
                  <a:lnTo>
                    <a:pt x="373601" y="0"/>
                  </a:lnTo>
                  <a:close/>
                </a:path>
              </a:pathLst>
            </a:custGeom>
            <a:solidFill>
              <a:srgbClr val="83B4E0">
                <a:alpha val="34902"/>
              </a:srgbClr>
            </a:solidFill>
            <a:ln cap="sq">
              <a:noFill/>
              <a:prstDash val="solid"/>
              <a:miter/>
            </a:ln>
          </p:spPr>
          <p:txBody>
            <a:bodyPr/>
            <a:lstStyle/>
            <a:p>
              <a:endParaRPr lang="nb-NO" noProof="0"/>
            </a:p>
          </p:txBody>
        </p:sp>
        <p:sp>
          <p:nvSpPr>
            <p:cNvPr id="19" name="TextBox 19"/>
            <p:cNvSpPr txBox="1"/>
            <p:nvPr/>
          </p:nvSpPr>
          <p:spPr>
            <a:xfrm>
              <a:off x="116750" y="319130"/>
              <a:ext cx="513702" cy="395330"/>
            </a:xfrm>
            <a:prstGeom prst="rect">
              <a:avLst/>
            </a:prstGeom>
          </p:spPr>
          <p:txBody>
            <a:bodyPr lIns="57190" tIns="57190" rIns="57190" bIns="57190" rtlCol="0" anchor="ctr"/>
            <a:lstStyle/>
            <a:p>
              <a:pPr algn="ctr">
                <a:lnSpc>
                  <a:spcPts val="2660"/>
                </a:lnSpc>
                <a:spcBef>
                  <a:spcPct val="0"/>
                </a:spcBef>
              </a:pPr>
              <a:endParaRPr lang="nb-NO" noProof="0"/>
            </a:p>
          </p:txBody>
        </p:sp>
      </p:grpSp>
      <p:grpSp>
        <p:nvGrpSpPr>
          <p:cNvPr id="20" name="Group 20"/>
          <p:cNvGrpSpPr/>
          <p:nvPr/>
        </p:nvGrpSpPr>
        <p:grpSpPr>
          <a:xfrm rot="3127396">
            <a:off x="2933447" y="3131408"/>
            <a:ext cx="2737822" cy="3204601"/>
            <a:chOff x="0" y="0"/>
            <a:chExt cx="714200" cy="835966"/>
          </a:xfrm>
        </p:grpSpPr>
        <p:sp>
          <p:nvSpPr>
            <p:cNvPr id="21" name="Freeform 21"/>
            <p:cNvSpPr/>
            <p:nvPr/>
          </p:nvSpPr>
          <p:spPr>
            <a:xfrm>
              <a:off x="0" y="0"/>
              <a:ext cx="714200" cy="835966"/>
            </a:xfrm>
            <a:custGeom>
              <a:avLst/>
              <a:gdLst/>
              <a:ahLst/>
              <a:cxnLst/>
              <a:rect l="l" t="t" r="r" b="b"/>
              <a:pathLst>
                <a:path w="714200" h="835966">
                  <a:moveTo>
                    <a:pt x="357100" y="0"/>
                  </a:moveTo>
                  <a:lnTo>
                    <a:pt x="714200" y="835966"/>
                  </a:lnTo>
                  <a:lnTo>
                    <a:pt x="0" y="835966"/>
                  </a:lnTo>
                  <a:lnTo>
                    <a:pt x="357100" y="0"/>
                  </a:lnTo>
                  <a:close/>
                </a:path>
              </a:pathLst>
            </a:custGeom>
            <a:solidFill>
              <a:srgbClr val="B5B8B4">
                <a:alpha val="34902"/>
              </a:srgbClr>
            </a:solidFill>
            <a:ln cap="sq">
              <a:noFill/>
              <a:prstDash val="solid"/>
              <a:miter/>
            </a:ln>
          </p:spPr>
          <p:txBody>
            <a:bodyPr/>
            <a:lstStyle/>
            <a:p>
              <a:endParaRPr lang="nb-NO" noProof="0"/>
            </a:p>
          </p:txBody>
        </p:sp>
        <p:sp>
          <p:nvSpPr>
            <p:cNvPr id="22" name="TextBox 22"/>
            <p:cNvSpPr txBox="1"/>
            <p:nvPr/>
          </p:nvSpPr>
          <p:spPr>
            <a:xfrm>
              <a:off x="111594" y="350027"/>
              <a:ext cx="491012" cy="426227"/>
            </a:xfrm>
            <a:prstGeom prst="rect">
              <a:avLst/>
            </a:prstGeom>
          </p:spPr>
          <p:txBody>
            <a:bodyPr lIns="57190" tIns="57190" rIns="57190" bIns="57190" rtlCol="0" anchor="ctr"/>
            <a:lstStyle/>
            <a:p>
              <a:pPr algn="ctr">
                <a:lnSpc>
                  <a:spcPts val="2660"/>
                </a:lnSpc>
                <a:spcBef>
                  <a:spcPct val="0"/>
                </a:spcBef>
              </a:pPr>
              <a:endParaRPr lang="nb-NO" noProof="0"/>
            </a:p>
          </p:txBody>
        </p:sp>
      </p:grpSp>
      <p:sp>
        <p:nvSpPr>
          <p:cNvPr id="23" name="TextBox 23"/>
          <p:cNvSpPr txBox="1"/>
          <p:nvPr/>
        </p:nvSpPr>
        <p:spPr>
          <a:xfrm rot="-1500000">
            <a:off x="3345967" y="1562593"/>
            <a:ext cx="2015321" cy="35968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KOMMUNIKASJON, SPRÅK OG TEKST</a:t>
            </a:r>
          </a:p>
        </p:txBody>
      </p:sp>
      <p:sp>
        <p:nvSpPr>
          <p:cNvPr id="24" name="TextBox 24"/>
          <p:cNvSpPr txBox="1"/>
          <p:nvPr/>
        </p:nvSpPr>
        <p:spPr>
          <a:xfrm rot="1500000">
            <a:off x="5207311" y="1618767"/>
            <a:ext cx="2319169" cy="53113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KROPP, BEVEGELSE,</a:t>
            </a:r>
          </a:p>
          <a:p>
            <a:pPr algn="ctr">
              <a:lnSpc>
                <a:spcPts val="1410"/>
              </a:lnSpc>
            </a:pPr>
            <a:r>
              <a:rPr lang="nb-NO" sz="1410" b="1" noProof="0">
                <a:solidFill>
                  <a:srgbClr val="000000"/>
                </a:solidFill>
                <a:latin typeface="Public Sans Bold"/>
                <a:ea typeface="Public Sans Bold"/>
                <a:cs typeface="Public Sans Bold"/>
                <a:sym typeface="Public Sans Bold"/>
              </a:rPr>
              <a:t> MAT </a:t>
            </a:r>
          </a:p>
          <a:p>
            <a:pPr algn="ctr">
              <a:lnSpc>
                <a:spcPts val="1410"/>
              </a:lnSpc>
            </a:pPr>
            <a:r>
              <a:rPr lang="nb-NO" sz="1410" b="1" noProof="0">
                <a:solidFill>
                  <a:srgbClr val="000000"/>
                </a:solidFill>
                <a:latin typeface="Public Sans Bold"/>
                <a:ea typeface="Public Sans Bold"/>
                <a:cs typeface="Public Sans Bold"/>
                <a:sym typeface="Public Sans Bold"/>
              </a:rPr>
              <a:t>OG HELSE </a:t>
            </a:r>
          </a:p>
        </p:txBody>
      </p:sp>
      <p:sp>
        <p:nvSpPr>
          <p:cNvPr id="25" name="TextBox 25"/>
          <p:cNvSpPr txBox="1"/>
          <p:nvPr/>
        </p:nvSpPr>
        <p:spPr>
          <a:xfrm rot="4620000">
            <a:off x="6678084" y="3239812"/>
            <a:ext cx="1878583" cy="35968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KUNST, KULTUR OG KREATIVITET </a:t>
            </a:r>
          </a:p>
        </p:txBody>
      </p:sp>
      <p:sp>
        <p:nvSpPr>
          <p:cNvPr id="26" name="TextBox 26"/>
          <p:cNvSpPr txBox="1"/>
          <p:nvPr/>
        </p:nvSpPr>
        <p:spPr>
          <a:xfrm rot="-4620000">
            <a:off x="2055174" y="3139087"/>
            <a:ext cx="1833248" cy="35968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NÆRMILJØ OG SAMFUNN </a:t>
            </a:r>
          </a:p>
        </p:txBody>
      </p:sp>
      <p:sp>
        <p:nvSpPr>
          <p:cNvPr id="27" name="Freeform 27"/>
          <p:cNvSpPr/>
          <p:nvPr/>
        </p:nvSpPr>
        <p:spPr>
          <a:xfrm>
            <a:off x="3440809" y="1867840"/>
            <a:ext cx="3895831" cy="3803305"/>
          </a:xfrm>
          <a:custGeom>
            <a:avLst/>
            <a:gdLst/>
            <a:ahLst/>
            <a:cxnLst/>
            <a:rect l="l" t="t" r="r" b="b"/>
            <a:pathLst>
              <a:path w="3895831" h="3803305">
                <a:moveTo>
                  <a:pt x="0" y="0"/>
                </a:moveTo>
                <a:lnTo>
                  <a:pt x="3895830" y="0"/>
                </a:lnTo>
                <a:lnTo>
                  <a:pt x="3895830" y="3803305"/>
                </a:lnTo>
                <a:lnTo>
                  <a:pt x="0" y="380330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28" name="TextBox 28"/>
          <p:cNvSpPr txBox="1"/>
          <p:nvPr/>
        </p:nvSpPr>
        <p:spPr>
          <a:xfrm>
            <a:off x="4106307" y="2968539"/>
            <a:ext cx="2564834" cy="2117090"/>
          </a:xfrm>
          <a:prstGeom prst="rect">
            <a:avLst/>
          </a:prstGeom>
        </p:spPr>
        <p:txBody>
          <a:bodyPr lIns="0" tIns="0" rIns="0" bIns="0" rtlCol="0" anchor="t">
            <a:spAutoFit/>
          </a:bodyPr>
          <a:lstStyle/>
          <a:p>
            <a:pPr algn="ctr">
              <a:lnSpc>
                <a:spcPts val="2310"/>
              </a:lnSpc>
            </a:pPr>
            <a:r>
              <a:rPr lang="nb-NO" sz="2100" b="1" noProof="0">
                <a:solidFill>
                  <a:srgbClr val="000000"/>
                </a:solidFill>
                <a:latin typeface="Arial Bold"/>
                <a:ea typeface="Arial Bold"/>
                <a:cs typeface="Arial Bold"/>
                <a:sym typeface="Arial Bold"/>
              </a:rPr>
              <a:t>De 7 fagområdene</a:t>
            </a:r>
          </a:p>
          <a:p>
            <a:pPr algn="ctr">
              <a:lnSpc>
                <a:spcPts val="1210"/>
              </a:lnSpc>
            </a:pPr>
            <a:endParaRPr lang="nb-NO" sz="2100" b="1" noProof="0">
              <a:solidFill>
                <a:srgbClr val="000000"/>
              </a:solidFill>
              <a:latin typeface="Arial Bold"/>
              <a:ea typeface="Arial Bold"/>
              <a:cs typeface="Arial Bold"/>
              <a:sym typeface="Arial Bold"/>
            </a:endParaRPr>
          </a:p>
          <a:p>
            <a:pPr algn="ctr">
              <a:lnSpc>
                <a:spcPts val="1210"/>
              </a:lnSpc>
            </a:pPr>
            <a:r>
              <a:rPr lang="nb-NO" sz="1100" noProof="0">
                <a:solidFill>
                  <a:srgbClr val="000000"/>
                </a:solidFill>
                <a:latin typeface="Arial"/>
                <a:ea typeface="Arial"/>
                <a:cs typeface="Arial"/>
                <a:sym typeface="Arial"/>
              </a:rPr>
              <a:t>Fagområdene i rammeplanen dekker et bredt læringsfelt og opptrer sjelden alene. Fagområdene er representert i planlagte temaopplegg, hverdagssituasjoner, spontane samtaler, på turer, i leken og i rutinesituasjoner.</a:t>
            </a:r>
          </a:p>
          <a:p>
            <a:pPr algn="ctr">
              <a:lnSpc>
                <a:spcPts val="2310"/>
              </a:lnSpc>
            </a:pPr>
            <a:endParaRPr lang="nb-NO" sz="1100" noProof="0">
              <a:solidFill>
                <a:srgbClr val="000000"/>
              </a:solidFill>
              <a:latin typeface="Arial"/>
              <a:ea typeface="Arial"/>
              <a:cs typeface="Arial"/>
              <a:sym typeface="Arial"/>
            </a:endParaRPr>
          </a:p>
          <a:p>
            <a:pPr algn="ctr">
              <a:lnSpc>
                <a:spcPts val="2310"/>
              </a:lnSpc>
            </a:pPr>
            <a:endParaRPr lang="nb-NO" sz="1100" noProof="0">
              <a:solidFill>
                <a:srgbClr val="000000"/>
              </a:solidFill>
              <a:latin typeface="Arial"/>
              <a:ea typeface="Arial"/>
              <a:cs typeface="Arial"/>
              <a:sym typeface="Arial"/>
            </a:endParaRPr>
          </a:p>
          <a:p>
            <a:pPr algn="ctr">
              <a:lnSpc>
                <a:spcPts val="1429"/>
              </a:lnSpc>
            </a:pPr>
            <a:endParaRPr lang="nb-NO" sz="1100" noProof="0">
              <a:solidFill>
                <a:srgbClr val="000000"/>
              </a:solidFill>
              <a:latin typeface="Arial"/>
              <a:ea typeface="Arial"/>
              <a:cs typeface="Arial"/>
              <a:sym typeface="Arial"/>
            </a:endParaRPr>
          </a:p>
        </p:txBody>
      </p:sp>
      <p:sp>
        <p:nvSpPr>
          <p:cNvPr id="29" name="TextBox 29"/>
          <p:cNvSpPr txBox="1"/>
          <p:nvPr/>
        </p:nvSpPr>
        <p:spPr>
          <a:xfrm>
            <a:off x="4361207" y="5959901"/>
            <a:ext cx="1992843" cy="35968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ANTALL, ROM OG FORM </a:t>
            </a:r>
          </a:p>
        </p:txBody>
      </p:sp>
      <p:sp>
        <p:nvSpPr>
          <p:cNvPr id="30" name="TextBox 30"/>
          <p:cNvSpPr txBox="1"/>
          <p:nvPr/>
        </p:nvSpPr>
        <p:spPr>
          <a:xfrm rot="3180000">
            <a:off x="2601126" y="5142063"/>
            <a:ext cx="1935286" cy="35968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ETIKK, RELIGION </a:t>
            </a:r>
          </a:p>
          <a:p>
            <a:pPr algn="ctr">
              <a:lnSpc>
                <a:spcPts val="1410"/>
              </a:lnSpc>
            </a:pPr>
            <a:r>
              <a:rPr lang="nb-NO" sz="1410" b="1" noProof="0">
                <a:solidFill>
                  <a:srgbClr val="000000"/>
                </a:solidFill>
                <a:latin typeface="Public Sans Bold"/>
                <a:ea typeface="Public Sans Bold"/>
                <a:cs typeface="Public Sans Bold"/>
                <a:sym typeface="Public Sans Bold"/>
              </a:rPr>
              <a:t>OG FILOSOFI </a:t>
            </a:r>
          </a:p>
        </p:txBody>
      </p:sp>
      <p:sp>
        <p:nvSpPr>
          <p:cNvPr id="31" name="TextBox 31"/>
          <p:cNvSpPr txBox="1"/>
          <p:nvPr/>
        </p:nvSpPr>
        <p:spPr>
          <a:xfrm rot="-3180000">
            <a:off x="6260032" y="5177733"/>
            <a:ext cx="1778401" cy="359684"/>
          </a:xfrm>
          <a:prstGeom prst="rect">
            <a:avLst/>
          </a:prstGeom>
        </p:spPr>
        <p:txBody>
          <a:bodyPr lIns="0" tIns="0" rIns="0" bIns="0" rtlCol="0" anchor="t">
            <a:spAutoFit/>
          </a:bodyPr>
          <a:lstStyle/>
          <a:p>
            <a:pPr algn="ctr">
              <a:lnSpc>
                <a:spcPts val="1410"/>
              </a:lnSpc>
            </a:pPr>
            <a:r>
              <a:rPr lang="nb-NO" sz="1410" b="1" noProof="0">
                <a:solidFill>
                  <a:srgbClr val="000000"/>
                </a:solidFill>
                <a:latin typeface="Public Sans Bold"/>
                <a:ea typeface="Public Sans Bold"/>
                <a:cs typeface="Public Sans Bold"/>
                <a:sym typeface="Public Sans Bold"/>
              </a:rPr>
              <a:t>NATUR, MILJØ OG TEKNOLOGI </a:t>
            </a:r>
          </a:p>
        </p:txBody>
      </p:sp>
      <p:sp>
        <p:nvSpPr>
          <p:cNvPr id="32" name="Freeform 32"/>
          <p:cNvSpPr/>
          <p:nvPr/>
        </p:nvSpPr>
        <p:spPr>
          <a:xfrm>
            <a:off x="3599665" y="156732"/>
            <a:ext cx="1717391" cy="1075516"/>
          </a:xfrm>
          <a:custGeom>
            <a:avLst/>
            <a:gdLst/>
            <a:ahLst/>
            <a:cxnLst/>
            <a:rect l="l" t="t" r="r" b="b"/>
            <a:pathLst>
              <a:path w="1717391" h="1075516">
                <a:moveTo>
                  <a:pt x="0" y="0"/>
                </a:moveTo>
                <a:lnTo>
                  <a:pt x="1717391" y="0"/>
                </a:lnTo>
                <a:lnTo>
                  <a:pt x="1717391" y="1075516"/>
                </a:lnTo>
                <a:lnTo>
                  <a:pt x="0" y="107551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nb-NO" noProof="0"/>
          </a:p>
        </p:txBody>
      </p:sp>
      <p:sp>
        <p:nvSpPr>
          <p:cNvPr id="33" name="Freeform 33"/>
          <p:cNvSpPr/>
          <p:nvPr/>
        </p:nvSpPr>
        <p:spPr>
          <a:xfrm>
            <a:off x="6520038" y="116551"/>
            <a:ext cx="2129648" cy="1911359"/>
          </a:xfrm>
          <a:custGeom>
            <a:avLst/>
            <a:gdLst/>
            <a:ahLst/>
            <a:cxnLst/>
            <a:rect l="l" t="t" r="r" b="b"/>
            <a:pathLst>
              <a:path w="2129648" h="1911359">
                <a:moveTo>
                  <a:pt x="0" y="0"/>
                </a:moveTo>
                <a:lnTo>
                  <a:pt x="2129648" y="0"/>
                </a:lnTo>
                <a:lnTo>
                  <a:pt x="2129648" y="1911359"/>
                </a:lnTo>
                <a:lnTo>
                  <a:pt x="0" y="19113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nb-NO" noProof="0"/>
          </a:p>
        </p:txBody>
      </p:sp>
      <p:sp>
        <p:nvSpPr>
          <p:cNvPr id="34" name="Freeform 34"/>
          <p:cNvSpPr/>
          <p:nvPr/>
        </p:nvSpPr>
        <p:spPr>
          <a:xfrm flipH="1">
            <a:off x="197153" y="156732"/>
            <a:ext cx="3441894" cy="2224324"/>
          </a:xfrm>
          <a:custGeom>
            <a:avLst/>
            <a:gdLst/>
            <a:ahLst/>
            <a:cxnLst/>
            <a:rect l="l" t="t" r="r" b="b"/>
            <a:pathLst>
              <a:path w="3441894" h="2224324">
                <a:moveTo>
                  <a:pt x="3441894" y="0"/>
                </a:moveTo>
                <a:lnTo>
                  <a:pt x="0" y="0"/>
                </a:lnTo>
                <a:lnTo>
                  <a:pt x="0" y="2224324"/>
                </a:lnTo>
                <a:lnTo>
                  <a:pt x="3441894" y="2224324"/>
                </a:lnTo>
                <a:lnTo>
                  <a:pt x="3441894"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nb-NO" noProof="0"/>
          </a:p>
        </p:txBody>
      </p:sp>
      <p:sp>
        <p:nvSpPr>
          <p:cNvPr id="35" name="Freeform 35"/>
          <p:cNvSpPr/>
          <p:nvPr/>
        </p:nvSpPr>
        <p:spPr>
          <a:xfrm>
            <a:off x="7897213" y="2092002"/>
            <a:ext cx="2044029" cy="2031254"/>
          </a:xfrm>
          <a:custGeom>
            <a:avLst/>
            <a:gdLst/>
            <a:ahLst/>
            <a:cxnLst/>
            <a:rect l="l" t="t" r="r" b="b"/>
            <a:pathLst>
              <a:path w="2044029" h="2031254">
                <a:moveTo>
                  <a:pt x="0" y="0"/>
                </a:moveTo>
                <a:lnTo>
                  <a:pt x="2044030" y="0"/>
                </a:lnTo>
                <a:lnTo>
                  <a:pt x="2044030" y="2031254"/>
                </a:lnTo>
                <a:lnTo>
                  <a:pt x="0" y="203125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nb-NO" noProof="0"/>
          </a:p>
        </p:txBody>
      </p:sp>
      <p:sp>
        <p:nvSpPr>
          <p:cNvPr id="36" name="Freeform 36"/>
          <p:cNvSpPr/>
          <p:nvPr/>
        </p:nvSpPr>
        <p:spPr>
          <a:xfrm>
            <a:off x="7827994" y="4229656"/>
            <a:ext cx="2603949" cy="2278456"/>
          </a:xfrm>
          <a:custGeom>
            <a:avLst/>
            <a:gdLst/>
            <a:ahLst/>
            <a:cxnLst/>
            <a:rect l="l" t="t" r="r" b="b"/>
            <a:pathLst>
              <a:path w="2603949" h="2278456">
                <a:moveTo>
                  <a:pt x="0" y="0"/>
                </a:moveTo>
                <a:lnTo>
                  <a:pt x="2603950" y="0"/>
                </a:lnTo>
                <a:lnTo>
                  <a:pt x="2603950" y="2278455"/>
                </a:lnTo>
                <a:lnTo>
                  <a:pt x="0" y="227845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nb-NO" noProof="0"/>
          </a:p>
        </p:txBody>
      </p:sp>
      <p:sp>
        <p:nvSpPr>
          <p:cNvPr id="37" name="Freeform 37"/>
          <p:cNvSpPr/>
          <p:nvPr/>
        </p:nvSpPr>
        <p:spPr>
          <a:xfrm>
            <a:off x="8748358" y="116551"/>
            <a:ext cx="1794141" cy="1849630"/>
          </a:xfrm>
          <a:custGeom>
            <a:avLst/>
            <a:gdLst/>
            <a:ahLst/>
            <a:cxnLst/>
            <a:rect l="l" t="t" r="r" b="b"/>
            <a:pathLst>
              <a:path w="1794141" h="1849630">
                <a:moveTo>
                  <a:pt x="0" y="0"/>
                </a:moveTo>
                <a:lnTo>
                  <a:pt x="1794141" y="0"/>
                </a:lnTo>
                <a:lnTo>
                  <a:pt x="1794141" y="1849630"/>
                </a:lnTo>
                <a:lnTo>
                  <a:pt x="0" y="184963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nb-NO" noProof="0"/>
          </a:p>
        </p:txBody>
      </p:sp>
      <p:sp>
        <p:nvSpPr>
          <p:cNvPr id="38" name="Freeform 38"/>
          <p:cNvSpPr/>
          <p:nvPr/>
        </p:nvSpPr>
        <p:spPr>
          <a:xfrm>
            <a:off x="197153" y="2309155"/>
            <a:ext cx="2412100" cy="1814100"/>
          </a:xfrm>
          <a:custGeom>
            <a:avLst/>
            <a:gdLst/>
            <a:ahLst/>
            <a:cxnLst/>
            <a:rect l="l" t="t" r="r" b="b"/>
            <a:pathLst>
              <a:path w="2412100" h="1814100">
                <a:moveTo>
                  <a:pt x="0" y="0"/>
                </a:moveTo>
                <a:lnTo>
                  <a:pt x="2412100" y="0"/>
                </a:lnTo>
                <a:lnTo>
                  <a:pt x="2412100" y="1814101"/>
                </a:lnTo>
                <a:lnTo>
                  <a:pt x="0" y="1814101"/>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nb-NO" noProof="0"/>
          </a:p>
        </p:txBody>
      </p:sp>
      <p:sp>
        <p:nvSpPr>
          <p:cNvPr id="39" name="Freeform 39"/>
          <p:cNvSpPr/>
          <p:nvPr/>
        </p:nvSpPr>
        <p:spPr>
          <a:xfrm>
            <a:off x="7039114" y="6114242"/>
            <a:ext cx="1761675" cy="1367501"/>
          </a:xfrm>
          <a:custGeom>
            <a:avLst/>
            <a:gdLst/>
            <a:ahLst/>
            <a:cxnLst/>
            <a:rect l="l" t="t" r="r" b="b"/>
            <a:pathLst>
              <a:path w="1761675" h="1367501">
                <a:moveTo>
                  <a:pt x="0" y="0"/>
                </a:moveTo>
                <a:lnTo>
                  <a:pt x="1761675" y="0"/>
                </a:lnTo>
                <a:lnTo>
                  <a:pt x="1761675" y="1367501"/>
                </a:lnTo>
                <a:lnTo>
                  <a:pt x="0" y="136750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nb-NO" noProof="0"/>
          </a:p>
        </p:txBody>
      </p:sp>
      <p:sp>
        <p:nvSpPr>
          <p:cNvPr id="40" name="Freeform 40"/>
          <p:cNvSpPr/>
          <p:nvPr/>
        </p:nvSpPr>
        <p:spPr>
          <a:xfrm>
            <a:off x="8845742" y="3738741"/>
            <a:ext cx="1696757" cy="788992"/>
          </a:xfrm>
          <a:custGeom>
            <a:avLst/>
            <a:gdLst/>
            <a:ahLst/>
            <a:cxnLst/>
            <a:rect l="l" t="t" r="r" b="b"/>
            <a:pathLst>
              <a:path w="1696757" h="788992">
                <a:moveTo>
                  <a:pt x="0" y="0"/>
                </a:moveTo>
                <a:lnTo>
                  <a:pt x="1696757" y="0"/>
                </a:lnTo>
                <a:lnTo>
                  <a:pt x="1696757" y="788992"/>
                </a:lnTo>
                <a:lnTo>
                  <a:pt x="0" y="788992"/>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nb-NO" noProof="0"/>
          </a:p>
        </p:txBody>
      </p:sp>
      <p:sp>
        <p:nvSpPr>
          <p:cNvPr id="41" name="Freeform 41"/>
          <p:cNvSpPr/>
          <p:nvPr/>
        </p:nvSpPr>
        <p:spPr>
          <a:xfrm>
            <a:off x="524691" y="4229656"/>
            <a:ext cx="2084562" cy="1711947"/>
          </a:xfrm>
          <a:custGeom>
            <a:avLst/>
            <a:gdLst/>
            <a:ahLst/>
            <a:cxnLst/>
            <a:rect l="l" t="t" r="r" b="b"/>
            <a:pathLst>
              <a:path w="2084562" h="1711947">
                <a:moveTo>
                  <a:pt x="0" y="0"/>
                </a:moveTo>
                <a:lnTo>
                  <a:pt x="2084562" y="0"/>
                </a:lnTo>
                <a:lnTo>
                  <a:pt x="2084562" y="1711946"/>
                </a:lnTo>
                <a:lnTo>
                  <a:pt x="0" y="1711946"/>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nb-NO" noProof="0"/>
          </a:p>
        </p:txBody>
      </p:sp>
      <p:sp>
        <p:nvSpPr>
          <p:cNvPr id="42" name="Freeform 42"/>
          <p:cNvSpPr/>
          <p:nvPr/>
        </p:nvSpPr>
        <p:spPr>
          <a:xfrm>
            <a:off x="1880678" y="5768617"/>
            <a:ext cx="1758370" cy="1604513"/>
          </a:xfrm>
          <a:custGeom>
            <a:avLst/>
            <a:gdLst/>
            <a:ahLst/>
            <a:cxnLst/>
            <a:rect l="l" t="t" r="r" b="b"/>
            <a:pathLst>
              <a:path w="1758370" h="1604513">
                <a:moveTo>
                  <a:pt x="0" y="0"/>
                </a:moveTo>
                <a:lnTo>
                  <a:pt x="1758369" y="0"/>
                </a:lnTo>
                <a:lnTo>
                  <a:pt x="1758369" y="1604513"/>
                </a:lnTo>
                <a:lnTo>
                  <a:pt x="0" y="1604513"/>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nb-NO" noProof="0"/>
          </a:p>
        </p:txBody>
      </p:sp>
      <p:sp>
        <p:nvSpPr>
          <p:cNvPr id="43" name="Freeform 43"/>
          <p:cNvSpPr/>
          <p:nvPr/>
        </p:nvSpPr>
        <p:spPr>
          <a:xfrm>
            <a:off x="9012445" y="6612886"/>
            <a:ext cx="928798" cy="658672"/>
          </a:xfrm>
          <a:custGeom>
            <a:avLst/>
            <a:gdLst/>
            <a:ahLst/>
            <a:cxnLst/>
            <a:rect l="l" t="t" r="r" b="b"/>
            <a:pathLst>
              <a:path w="928798" h="658672">
                <a:moveTo>
                  <a:pt x="0" y="0"/>
                </a:moveTo>
                <a:lnTo>
                  <a:pt x="928797" y="0"/>
                </a:lnTo>
                <a:lnTo>
                  <a:pt x="928797" y="658673"/>
                </a:lnTo>
                <a:lnTo>
                  <a:pt x="0" y="658673"/>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nb-NO" noProof="0"/>
          </a:p>
        </p:txBody>
      </p:sp>
      <p:sp>
        <p:nvSpPr>
          <p:cNvPr id="44" name="Freeform 44"/>
          <p:cNvSpPr/>
          <p:nvPr/>
        </p:nvSpPr>
        <p:spPr>
          <a:xfrm>
            <a:off x="796792" y="6114242"/>
            <a:ext cx="902911" cy="1074894"/>
          </a:xfrm>
          <a:custGeom>
            <a:avLst/>
            <a:gdLst/>
            <a:ahLst/>
            <a:cxnLst/>
            <a:rect l="l" t="t" r="r" b="b"/>
            <a:pathLst>
              <a:path w="902911" h="1074894">
                <a:moveTo>
                  <a:pt x="0" y="0"/>
                </a:moveTo>
                <a:lnTo>
                  <a:pt x="902911" y="0"/>
                </a:lnTo>
                <a:lnTo>
                  <a:pt x="902911" y="1074894"/>
                </a:lnTo>
                <a:lnTo>
                  <a:pt x="0" y="1074894"/>
                </a:lnTo>
                <a:lnTo>
                  <a:pt x="0" y="0"/>
                </a:lnTo>
                <a:close/>
              </a:path>
            </a:pathLst>
          </a:custGeom>
          <a:blipFill>
            <a:blip>
              <a:extLst>
                <a:ext uri="{96DAC541-7B7A-43D3-8B79-37D633B846F1}">
                  <asvg:svgBlip xmlns:asvg="http://schemas.microsoft.com/office/drawing/2016/SVG/main" r:embed="rId16"/>
                </a:ext>
              </a:extLst>
            </a:blip>
            <a:stretch>
              <a:fillRect/>
            </a:stretch>
          </a:blipFill>
        </p:spPr>
        <p:txBody>
          <a:bodyPr/>
          <a:lstStyle/>
          <a:p>
            <a:endParaRPr lang="nb-NO" noProof="0"/>
          </a:p>
        </p:txBody>
      </p:sp>
      <p:sp>
        <p:nvSpPr>
          <p:cNvPr id="45" name="Freeform 45"/>
          <p:cNvSpPr/>
          <p:nvPr/>
        </p:nvSpPr>
        <p:spPr>
          <a:xfrm>
            <a:off x="3966694" y="6240334"/>
            <a:ext cx="2781869" cy="1241409"/>
          </a:xfrm>
          <a:custGeom>
            <a:avLst/>
            <a:gdLst/>
            <a:ahLst/>
            <a:cxnLst/>
            <a:rect l="l" t="t" r="r" b="b"/>
            <a:pathLst>
              <a:path w="2781869" h="1241409">
                <a:moveTo>
                  <a:pt x="0" y="0"/>
                </a:moveTo>
                <a:lnTo>
                  <a:pt x="2781869" y="0"/>
                </a:lnTo>
                <a:lnTo>
                  <a:pt x="2781869" y="1241409"/>
                </a:lnTo>
                <a:lnTo>
                  <a:pt x="0" y="1241409"/>
                </a:lnTo>
                <a:lnTo>
                  <a:pt x="0"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nb-NO" noProof="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56000" y="559557"/>
            <a:ext cx="7674105" cy="6421836"/>
          </a:xfrm>
          <a:prstGeom prst="rect">
            <a:avLst/>
          </a:prstGeom>
        </p:spPr>
        <p:txBody>
          <a:bodyPr lIns="0" tIns="0" rIns="0" bIns="0" rtlCol="0" anchor="t">
            <a:spAutoFit/>
          </a:bodyPr>
          <a:lstStyle/>
          <a:p>
            <a:pPr algn="l">
              <a:lnSpc>
                <a:spcPts val="2567"/>
              </a:lnSpc>
            </a:pPr>
            <a:r>
              <a:rPr lang="nb-NO" sz="1999" b="1" noProof="0">
                <a:solidFill>
                  <a:srgbClr val="000000"/>
                </a:solidFill>
                <a:latin typeface="Arial Bold"/>
                <a:ea typeface="Arial Bold"/>
                <a:cs typeface="Arial Bold"/>
                <a:sym typeface="Arial Bold"/>
              </a:rPr>
              <a:t>Slik arbeider vi med omsorg, lek, danning og læring </a:t>
            </a:r>
          </a:p>
          <a:p>
            <a:pPr algn="l">
              <a:lnSpc>
                <a:spcPts val="1540"/>
              </a:lnSpc>
            </a:pPr>
            <a:r>
              <a:rPr lang="nb-NO" sz="1199" noProof="0">
                <a:solidFill>
                  <a:srgbClr val="000000"/>
                </a:solidFill>
                <a:latin typeface="Arial"/>
                <a:ea typeface="Arial"/>
                <a:cs typeface="Arial"/>
                <a:sym typeface="Arial"/>
              </a:rPr>
              <a:t>I vår barnehage er omsorg, lek, danning og læring grunnleggende elementer i det pedagogiske arbeidet. Disse verdiene preger både innhold og relasjoner i hverdagen, og legger grunnlaget for barns trivsel, utvikling og livslange læring. </a:t>
            </a:r>
          </a:p>
          <a:p>
            <a:pPr algn="l">
              <a:lnSpc>
                <a:spcPts val="1540"/>
              </a:lnSpc>
            </a:pPr>
            <a:endParaRPr lang="nb-NO" sz="1199" noProof="0">
              <a:solidFill>
                <a:srgbClr val="000000"/>
              </a:solidFill>
              <a:latin typeface="Arial"/>
              <a:ea typeface="Arial"/>
              <a:cs typeface="Arial"/>
              <a:sym typeface="Arial"/>
            </a:endParaRPr>
          </a:p>
          <a:p>
            <a:pPr algn="l">
              <a:lnSpc>
                <a:spcPts val="1540"/>
              </a:lnSpc>
            </a:pPr>
            <a:r>
              <a:rPr lang="nb-NO" sz="1199" b="1" noProof="0">
                <a:solidFill>
                  <a:srgbClr val="000000"/>
                </a:solidFill>
                <a:latin typeface="Arial Bold"/>
                <a:ea typeface="Arial Bold"/>
                <a:cs typeface="Arial Bold"/>
                <a:sym typeface="Arial Bold"/>
              </a:rPr>
              <a:t>Omsorg </a:t>
            </a:r>
            <a:r>
              <a:rPr lang="nb-NO" sz="1199" noProof="0">
                <a:solidFill>
                  <a:srgbClr val="000000"/>
                </a:solidFill>
                <a:latin typeface="Arial"/>
                <a:ea typeface="Arial"/>
                <a:cs typeface="Arial"/>
                <a:sym typeface="Arial"/>
              </a:rPr>
              <a:t>handler hos oss om å skape en trygg, forutsigbar og anerkjennende hverdag, hvor barna blir sett, hørt og møtt med varme og respekt. Trygge relasjoner til både barn og voksne er fundamentet for all læring og utvikling, og vi gir rom for nærhet, støtte og hjelp gjennom hele barnehagetiden. </a:t>
            </a:r>
          </a:p>
          <a:p>
            <a:pPr algn="l">
              <a:lnSpc>
                <a:spcPts val="1540"/>
              </a:lnSpc>
            </a:pPr>
            <a:endParaRPr lang="nb-NO" sz="1199" noProof="0">
              <a:solidFill>
                <a:srgbClr val="000000"/>
              </a:solidFill>
              <a:latin typeface="Arial"/>
              <a:ea typeface="Arial"/>
              <a:cs typeface="Arial"/>
              <a:sym typeface="Arial"/>
            </a:endParaRPr>
          </a:p>
          <a:p>
            <a:pPr algn="l">
              <a:lnSpc>
                <a:spcPts val="1540"/>
              </a:lnSpc>
            </a:pPr>
            <a:r>
              <a:rPr lang="nb-NO" sz="1199" b="1" noProof="0">
                <a:solidFill>
                  <a:srgbClr val="000000"/>
                </a:solidFill>
                <a:latin typeface="Arial Bold"/>
                <a:ea typeface="Arial Bold"/>
                <a:cs typeface="Arial Bold"/>
                <a:sym typeface="Arial Bold"/>
              </a:rPr>
              <a:t>Leken</a:t>
            </a:r>
            <a:r>
              <a:rPr lang="nb-NO" sz="1199" noProof="0">
                <a:solidFill>
                  <a:srgbClr val="000000"/>
                </a:solidFill>
                <a:latin typeface="Arial"/>
                <a:ea typeface="Arial"/>
                <a:cs typeface="Arial"/>
                <a:sym typeface="Arial"/>
              </a:rPr>
              <a:t> står i sentrum for barns læring og utvikling. Gjennom leken utvikler barna språk, fantasi, sosial kompetanse, motorikk og evnen til å uttrykke følelser og tanker. Vi legger til rette for variert, inspirerende og inkluderende lek både inne og ute, og personalet er aktive medspillere som støtter og beriker barnas lek på barnas premisser. </a:t>
            </a:r>
          </a:p>
          <a:p>
            <a:pPr algn="l">
              <a:lnSpc>
                <a:spcPts val="1540"/>
              </a:lnSpc>
            </a:pPr>
            <a:endParaRPr lang="nb-NO" sz="1199" noProof="0">
              <a:solidFill>
                <a:srgbClr val="000000"/>
              </a:solidFill>
              <a:latin typeface="Arial"/>
              <a:ea typeface="Arial"/>
              <a:cs typeface="Arial"/>
              <a:sym typeface="Arial"/>
            </a:endParaRPr>
          </a:p>
          <a:p>
            <a:pPr algn="l">
              <a:lnSpc>
                <a:spcPts val="1540"/>
              </a:lnSpc>
            </a:pPr>
            <a:r>
              <a:rPr lang="nb-NO" sz="1199" b="1" noProof="0">
                <a:solidFill>
                  <a:srgbClr val="000000"/>
                </a:solidFill>
                <a:latin typeface="Arial Bold"/>
                <a:ea typeface="Arial Bold"/>
                <a:cs typeface="Arial Bold"/>
                <a:sym typeface="Arial Bold"/>
              </a:rPr>
              <a:t>Danning </a:t>
            </a:r>
            <a:r>
              <a:rPr lang="nb-NO" sz="1199" noProof="0">
                <a:solidFill>
                  <a:srgbClr val="000000"/>
                </a:solidFill>
                <a:latin typeface="Arial"/>
                <a:ea typeface="Arial"/>
                <a:cs typeface="Arial"/>
                <a:sym typeface="Arial"/>
              </a:rPr>
              <a:t>er en langsom prosess som handler om å bli seg selv sammen med andre. I vår barnehage fremmer vi danning gjennom hverdagssituasjoner, felles opplevelser, samtaler og refleksjon. Vi hjelper barna med å forstå og sette ord på egne og andres følelser, og til å utvikle holdninger som respekt, empati, ansvar og fellesskapsfølelse. </a:t>
            </a:r>
          </a:p>
          <a:p>
            <a:pPr algn="l">
              <a:lnSpc>
                <a:spcPts val="1540"/>
              </a:lnSpc>
            </a:pPr>
            <a:endParaRPr lang="nb-NO" sz="1199" noProof="0">
              <a:solidFill>
                <a:srgbClr val="000000"/>
              </a:solidFill>
              <a:latin typeface="Arial"/>
              <a:ea typeface="Arial"/>
              <a:cs typeface="Arial"/>
              <a:sym typeface="Arial"/>
            </a:endParaRPr>
          </a:p>
          <a:p>
            <a:pPr algn="l">
              <a:lnSpc>
                <a:spcPts val="1540"/>
              </a:lnSpc>
            </a:pPr>
            <a:r>
              <a:rPr lang="nb-NO" sz="1199" b="1" noProof="0">
                <a:solidFill>
                  <a:srgbClr val="000000"/>
                </a:solidFill>
                <a:latin typeface="Arial Bold"/>
                <a:ea typeface="Arial Bold"/>
                <a:cs typeface="Arial Bold"/>
                <a:sym typeface="Arial Bold"/>
              </a:rPr>
              <a:t>Læring</a:t>
            </a:r>
            <a:r>
              <a:rPr lang="nb-NO" sz="1199" noProof="0">
                <a:solidFill>
                  <a:srgbClr val="000000"/>
                </a:solidFill>
                <a:latin typeface="Arial"/>
                <a:ea typeface="Arial"/>
                <a:cs typeface="Arial"/>
                <a:sym typeface="Arial"/>
              </a:rPr>
              <a:t> skjer i alt barn erfarer – i lek, rutiner, relasjoner og voksenstyrte aktiviteter. Vi legger til rette for variert og helhetlig læring, med utgangspunkt i barnas interesser og behov. Rammeplanens fagområder gir oss retning i det pedagogiske arbeidet, og vi skaper rike læringsmiljøer hvor barn kan undre seg, utforske, erfare og utvikle kunnskap. </a:t>
            </a:r>
          </a:p>
          <a:p>
            <a:pPr algn="l">
              <a:lnSpc>
                <a:spcPts val="1540"/>
              </a:lnSpc>
            </a:pPr>
            <a:endParaRPr lang="nb-NO" sz="1199" noProof="0">
              <a:solidFill>
                <a:srgbClr val="000000"/>
              </a:solidFill>
              <a:latin typeface="Arial"/>
              <a:ea typeface="Arial"/>
              <a:cs typeface="Arial"/>
              <a:sym typeface="Arial"/>
            </a:endParaRPr>
          </a:p>
          <a:p>
            <a:pPr algn="l">
              <a:lnSpc>
                <a:spcPts val="1540"/>
              </a:lnSpc>
            </a:pPr>
            <a:r>
              <a:rPr lang="nb-NO" sz="1199" b="1" noProof="0">
                <a:solidFill>
                  <a:srgbClr val="000000"/>
                </a:solidFill>
                <a:latin typeface="Arial Bold"/>
                <a:ea typeface="Arial Bold"/>
                <a:cs typeface="Arial Bold"/>
                <a:sym typeface="Arial Bold"/>
              </a:rPr>
              <a:t>Progresjon gjennom hele barnehagetiden </a:t>
            </a:r>
          </a:p>
          <a:p>
            <a:pPr algn="l">
              <a:lnSpc>
                <a:spcPts val="1540"/>
              </a:lnSpc>
            </a:pPr>
            <a:r>
              <a:rPr lang="nb-NO" sz="1199" noProof="0">
                <a:solidFill>
                  <a:srgbClr val="000000"/>
                </a:solidFill>
                <a:latin typeface="Arial"/>
                <a:ea typeface="Arial"/>
                <a:cs typeface="Arial"/>
                <a:sym typeface="Arial"/>
              </a:rPr>
              <a:t>For å sikre at barna møter utfordringer og erfaringer tilpasset deres alder og utviklingsnivå, har vi laget en progresjonsplan for fagområdene i rammeplanen. Den viser hvordan vi arbeider med de samme områdene gjennom hele barnehagetiden – med økende kompleksitet og tilpasning til barnas utvikling. </a:t>
            </a:r>
          </a:p>
          <a:p>
            <a:pPr algn="l">
              <a:lnSpc>
                <a:spcPts val="1540"/>
              </a:lnSpc>
            </a:pPr>
            <a:r>
              <a:rPr lang="nb-NO" sz="1199" noProof="0">
                <a:solidFill>
                  <a:srgbClr val="000000"/>
                </a:solidFill>
                <a:latin typeface="Arial"/>
                <a:ea typeface="Arial"/>
                <a:cs typeface="Arial"/>
                <a:sym typeface="Arial"/>
              </a:rPr>
              <a:t>I planen ser man hvordan barn i alderen 1–2 år får erfaringer gjennom sansing, bevegelse og begynnende språkbruk, mens barn på 3–5 år møter mer strukturerte og varierte erfaringer som styrker deres selvstendighet, uttrykksevne, sosiale forståelse og utforskertrang. </a:t>
            </a:r>
          </a:p>
          <a:p>
            <a:pPr algn="l">
              <a:lnSpc>
                <a:spcPts val="1540"/>
              </a:lnSpc>
            </a:pPr>
            <a:r>
              <a:rPr lang="nb-NO" sz="1199" noProof="0">
                <a:solidFill>
                  <a:srgbClr val="000000"/>
                </a:solidFill>
                <a:latin typeface="Arial"/>
                <a:ea typeface="Arial"/>
                <a:cs typeface="Arial"/>
                <a:sym typeface="Arial"/>
              </a:rPr>
              <a:t>Ved å jobbe systematisk med progresjon, sørger vi for at alle barn opplever mestring, tilhørighet og utvikling – uavhengig av alder, kjønn eller bakgrunn. Vi følger barna tett, og tilpasser pedagogiske valg slik at hver enkelt får støtte og utfordring i sitt eget tempo.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197900519"/>
              </p:ext>
            </p:extLst>
          </p:nvPr>
        </p:nvGraphicFramePr>
        <p:xfrm>
          <a:off x="392580" y="322242"/>
          <a:ext cx="9906840" cy="6915516"/>
        </p:xfrm>
        <a:graphic>
          <a:graphicData uri="http://schemas.openxmlformats.org/drawingml/2006/table">
            <a:tbl>
              <a:tblPr/>
              <a:tblGrid>
                <a:gridCol w="1381073">
                  <a:extLst>
                    <a:ext uri="{9D8B030D-6E8A-4147-A177-3AD203B41FA5}">
                      <a16:colId xmlns:a16="http://schemas.microsoft.com/office/drawing/2014/main" val="20000"/>
                    </a:ext>
                  </a:extLst>
                </a:gridCol>
                <a:gridCol w="2153497">
                  <a:extLst>
                    <a:ext uri="{9D8B030D-6E8A-4147-A177-3AD203B41FA5}">
                      <a16:colId xmlns:a16="http://schemas.microsoft.com/office/drawing/2014/main" val="20001"/>
                    </a:ext>
                  </a:extLst>
                </a:gridCol>
                <a:gridCol w="2023247">
                  <a:extLst>
                    <a:ext uri="{9D8B030D-6E8A-4147-A177-3AD203B41FA5}">
                      <a16:colId xmlns:a16="http://schemas.microsoft.com/office/drawing/2014/main" val="20002"/>
                    </a:ext>
                  </a:extLst>
                </a:gridCol>
                <a:gridCol w="2170121">
                  <a:extLst>
                    <a:ext uri="{9D8B030D-6E8A-4147-A177-3AD203B41FA5}">
                      <a16:colId xmlns:a16="http://schemas.microsoft.com/office/drawing/2014/main" val="20003"/>
                    </a:ext>
                  </a:extLst>
                </a:gridCol>
                <a:gridCol w="2178902">
                  <a:extLst>
                    <a:ext uri="{9D8B030D-6E8A-4147-A177-3AD203B41FA5}">
                      <a16:colId xmlns:a16="http://schemas.microsoft.com/office/drawing/2014/main" val="20004"/>
                    </a:ext>
                  </a:extLst>
                </a:gridCol>
              </a:tblGrid>
              <a:tr h="419871">
                <a:tc>
                  <a:txBody>
                    <a:bodyPr/>
                    <a:lstStyle/>
                    <a:p>
                      <a:pPr algn="l">
                        <a:lnSpc>
                          <a:spcPts val="2069"/>
                        </a:lnSpc>
                        <a:defRPr/>
                      </a:pPr>
                      <a:r>
                        <a:rPr lang="nb-NO" sz="1499" noProof="0">
                          <a:solidFill>
                            <a:srgbClr val="000000"/>
                          </a:solidFill>
                          <a:latin typeface="Arial"/>
                          <a:ea typeface="Arial"/>
                          <a:cs typeface="Arial"/>
                          <a:sym typeface="Arial"/>
                        </a:rPr>
                        <a:t> </a:t>
                      </a:r>
                      <a:r>
                        <a:rPr lang="nb-NO" sz="1499" b="1" noProof="0">
                          <a:solidFill>
                            <a:srgbClr val="000000"/>
                          </a:solidFill>
                          <a:latin typeface="Arial Bold"/>
                          <a:ea typeface="Arial Bold"/>
                          <a:cs typeface="Arial Bold"/>
                          <a:sym typeface="Arial Bold"/>
                        </a:rPr>
                        <a:t>Fagområde</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69"/>
                        </a:lnSpc>
                        <a:defRPr/>
                      </a:pPr>
                      <a:r>
                        <a:rPr lang="nb-NO" sz="1499" b="1" noProof="0">
                          <a:solidFill>
                            <a:srgbClr val="000000"/>
                          </a:solidFill>
                          <a:latin typeface="Arial Bold"/>
                          <a:ea typeface="Arial Bold"/>
                          <a:cs typeface="Arial Bold"/>
                          <a:sym typeface="Arial Bold"/>
                        </a:rPr>
                        <a:t>1-2 år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69"/>
                        </a:lnSpc>
                        <a:defRPr/>
                      </a:pPr>
                      <a:r>
                        <a:rPr lang="nb-NO" sz="1499" b="1" noProof="0">
                          <a:solidFill>
                            <a:srgbClr val="000000"/>
                          </a:solidFill>
                          <a:latin typeface="Arial Bold"/>
                          <a:ea typeface="Arial Bold"/>
                          <a:cs typeface="Arial Bold"/>
                          <a:sym typeface="Arial Bold"/>
                        </a:rPr>
                        <a:t>3 år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69"/>
                        </a:lnSpc>
                        <a:defRPr/>
                      </a:pPr>
                      <a:r>
                        <a:rPr lang="nb-NO" sz="1499" b="1" noProof="0">
                          <a:solidFill>
                            <a:srgbClr val="000000"/>
                          </a:solidFill>
                          <a:latin typeface="Arial Bold"/>
                          <a:ea typeface="Arial Bold"/>
                          <a:cs typeface="Arial Bold"/>
                          <a:sym typeface="Arial Bold"/>
                        </a:rPr>
                        <a:t>4 år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2069"/>
                        </a:lnSpc>
                        <a:defRPr/>
                      </a:pPr>
                      <a:r>
                        <a:rPr lang="nb-NO" sz="1499" b="1" noProof="0">
                          <a:solidFill>
                            <a:srgbClr val="000000"/>
                          </a:solidFill>
                          <a:latin typeface="Arial Bold"/>
                          <a:ea typeface="Arial Bold"/>
                          <a:cs typeface="Arial Bold"/>
                          <a:sym typeface="Arial Bold"/>
                        </a:rPr>
                        <a:t>5 år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1056406">
                <a:tc>
                  <a:txBody>
                    <a:bodyPr/>
                    <a:lstStyle/>
                    <a:p>
                      <a:pPr algn="l">
                        <a:lnSpc>
                          <a:spcPts val="1241"/>
                        </a:lnSpc>
                        <a:defRPr/>
                      </a:pPr>
                      <a:r>
                        <a:rPr lang="nb-NO" sz="899" b="1" noProof="0">
                          <a:solidFill>
                            <a:srgbClr val="000000"/>
                          </a:solidFill>
                          <a:latin typeface="Arial Bold"/>
                          <a:ea typeface="Arial Bold"/>
                          <a:cs typeface="Arial Bold"/>
                          <a:sym typeface="Arial Bold"/>
                        </a:rPr>
                        <a:t>Kommunikasjon, </a:t>
                      </a:r>
                      <a:endParaRPr lang="nb-NO" sz="1100" noProof="0"/>
                    </a:p>
                    <a:p>
                      <a:pPr algn="l">
                        <a:lnSpc>
                          <a:spcPts val="1241"/>
                        </a:lnSpc>
                      </a:pPr>
                      <a:r>
                        <a:rPr lang="nb-NO" sz="899" b="1" noProof="0">
                          <a:solidFill>
                            <a:srgbClr val="000000"/>
                          </a:solidFill>
                          <a:latin typeface="Arial Bold"/>
                          <a:ea typeface="Arial Bold"/>
                          <a:cs typeface="Arial Bold"/>
                          <a:sym typeface="Arial Bold"/>
                        </a:rPr>
                        <a:t>språk og tekst</a:t>
                      </a:r>
                    </a:p>
                    <a:p>
                      <a:pPr algn="l">
                        <a:lnSpc>
                          <a:spcPts val="1241"/>
                        </a:lnSpc>
                      </a:pPr>
                      <a:endParaRPr lang="nb-NO" sz="899" b="1" noProof="0">
                        <a:solidFill>
                          <a:srgbClr val="000000"/>
                        </a:solidFill>
                        <a:latin typeface="Arial Bold"/>
                        <a:ea typeface="Arial Bold"/>
                        <a:cs typeface="Arial Bold"/>
                        <a:sym typeface="Arial Bold"/>
                      </a:endParaRP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Gi barna kjennskap til enkle sangleker med bevegelse. Fremme bruk av kroppsspråk og mimikk i kommunikasjon. Finne felles fokus gjennom samtaler, bøker og bilder.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a:lnSpc>
                          <a:spcPts val="1241"/>
                        </a:lnSpc>
                        <a:defRPr/>
                      </a:pPr>
                      <a:r>
                        <a:rPr lang="nb-NO" sz="899" noProof="0">
                          <a:solidFill>
                            <a:srgbClr val="000000"/>
                          </a:solidFill>
                          <a:latin typeface="Arial"/>
                          <a:ea typeface="Arial"/>
                          <a:cs typeface="Arial"/>
                          <a:sym typeface="Arial"/>
                        </a:rPr>
                        <a:t>Støtte barna i dialog til å fortelle om opplevelser. La barna ta del i sangleker. Videreutvikle begrepsforståelse og ordforråd i lek og samspill.</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a:lnSpc>
                          <a:spcPts val="1241"/>
                        </a:lnSpc>
                        <a:defRPr/>
                      </a:pPr>
                      <a:r>
                        <a:rPr lang="nb-NO" sz="899" noProof="0">
                          <a:solidFill>
                            <a:srgbClr val="000000"/>
                          </a:solidFill>
                          <a:latin typeface="Arial"/>
                          <a:ea typeface="Arial"/>
                          <a:cs typeface="Arial"/>
                          <a:sym typeface="Arial"/>
                        </a:rPr>
                        <a:t>Barna øver på rim og regler. Barna skal få oppleve at vi kan leke med språket. Støtte leken, slik at barna videreutvikler kommunikasjons-ferdighetene sine.</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a:lnSpc>
                          <a:spcPts val="1241"/>
                        </a:lnSpc>
                        <a:defRPr/>
                      </a:pPr>
                      <a:r>
                        <a:rPr lang="nb-NO" sz="899" noProof="0">
                          <a:solidFill>
                            <a:srgbClr val="000000"/>
                          </a:solidFill>
                          <a:latin typeface="Arial"/>
                          <a:ea typeface="Arial"/>
                          <a:cs typeface="Arial"/>
                          <a:sym typeface="Arial"/>
                        </a:rPr>
                        <a:t>La barna bli kjent med vitser og gåter. La barna få delta i </a:t>
                      </a:r>
                      <a:r>
                        <a:rPr lang="nb-NO" sz="899" noProof="0" err="1">
                          <a:solidFill>
                            <a:srgbClr val="000000"/>
                          </a:solidFill>
                          <a:latin typeface="Arial"/>
                          <a:ea typeface="Arial"/>
                          <a:cs typeface="Arial"/>
                          <a:sym typeface="Arial"/>
                        </a:rPr>
                        <a:t>skaping</a:t>
                      </a:r>
                      <a:r>
                        <a:rPr lang="nb-NO" sz="899" noProof="0">
                          <a:solidFill>
                            <a:srgbClr val="000000"/>
                          </a:solidFill>
                          <a:latin typeface="Arial"/>
                          <a:ea typeface="Arial"/>
                          <a:cs typeface="Arial"/>
                          <a:sym typeface="Arial"/>
                        </a:rPr>
                        <a:t> av tekst. Bruke språket til å argumentere og diskutere på gode måter.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0001"/>
                  </a:ext>
                </a:extLst>
              </a:tr>
              <a:tr h="906540">
                <a:tc>
                  <a:txBody>
                    <a:bodyPr/>
                    <a:lstStyle/>
                    <a:p>
                      <a:pPr algn="l">
                        <a:lnSpc>
                          <a:spcPts val="1241"/>
                        </a:lnSpc>
                        <a:defRPr/>
                      </a:pPr>
                      <a:r>
                        <a:rPr lang="nb-NO" sz="899" b="1" noProof="0">
                          <a:solidFill>
                            <a:srgbClr val="000000"/>
                          </a:solidFill>
                          <a:latin typeface="Arial Bold"/>
                          <a:ea typeface="Arial Bold"/>
                          <a:cs typeface="Arial Bold"/>
                          <a:sym typeface="Arial Bold"/>
                        </a:rPr>
                        <a:t>Kropp, bevegelse, </a:t>
                      </a:r>
                      <a:endParaRPr lang="nb-NO" sz="1100" noProof="0"/>
                    </a:p>
                    <a:p>
                      <a:pPr algn="l">
                        <a:lnSpc>
                          <a:spcPts val="1241"/>
                        </a:lnSpc>
                      </a:pPr>
                      <a:r>
                        <a:rPr lang="nb-NO" sz="899" b="1" noProof="0">
                          <a:solidFill>
                            <a:srgbClr val="000000"/>
                          </a:solidFill>
                          <a:latin typeface="Arial Bold"/>
                          <a:ea typeface="Arial Bold"/>
                          <a:cs typeface="Arial Bold"/>
                          <a:sym typeface="Arial Bold"/>
                        </a:rPr>
                        <a:t>mat og helse</a:t>
                      </a: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Bli kjent med egen kropp. Trene på å spise selv, og bli introdusert for nye smaker.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l">
                        <a:lnSpc>
                          <a:spcPts val="1241"/>
                        </a:lnSpc>
                        <a:defRPr/>
                      </a:pPr>
                      <a:r>
                        <a:rPr lang="nb-NO" sz="899" noProof="0">
                          <a:solidFill>
                            <a:srgbClr val="000000"/>
                          </a:solidFill>
                          <a:latin typeface="Arial"/>
                          <a:ea typeface="Arial"/>
                          <a:cs typeface="Arial"/>
                          <a:sym typeface="Arial"/>
                        </a:rPr>
                        <a:t>Utvikle motorikken i ulendt terreng. Øve på å smøre mat selv. Selvstendighetstrening i å kle på seg og gå på do.</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l">
                        <a:lnSpc>
                          <a:spcPts val="1241"/>
                        </a:lnSpc>
                        <a:defRPr/>
                      </a:pPr>
                      <a:r>
                        <a:rPr lang="nb-NO" sz="899" noProof="0">
                          <a:solidFill>
                            <a:srgbClr val="000000"/>
                          </a:solidFill>
                          <a:latin typeface="Arial"/>
                          <a:ea typeface="Arial"/>
                          <a:cs typeface="Arial"/>
                          <a:sym typeface="Arial"/>
                        </a:rPr>
                        <a:t>Kle på seg selv, med litt hjelp. Være med å tilberede sunne måltid inne og ute. Utvikle kroppsbeherskelse, som for eksempel hinke, balansere, springe, hoppe osv.</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tc>
                  <a:txBody>
                    <a:bodyPr/>
                    <a:lstStyle/>
                    <a:p>
                      <a:pPr algn="l">
                        <a:lnSpc>
                          <a:spcPts val="1241"/>
                        </a:lnSpc>
                        <a:defRPr/>
                      </a:pPr>
                      <a:r>
                        <a:rPr lang="nb-NO" sz="899" noProof="0">
                          <a:solidFill>
                            <a:srgbClr val="000000"/>
                          </a:solidFill>
                          <a:latin typeface="Arial"/>
                          <a:ea typeface="Arial"/>
                          <a:cs typeface="Arial"/>
                          <a:sym typeface="Arial"/>
                        </a:rPr>
                        <a:t>Sette grenser for sin egen kropp og respektere andre sine grenser. Få kjennskap til hvor forskjellig mat kommer fra. Kunne nødnummer og enkle trafikkregler.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CE6F2"/>
                    </a:solidFill>
                  </a:tcPr>
                </a:tc>
                <a:extLst>
                  <a:ext uri="{0D108BD9-81ED-4DB2-BD59-A6C34878D82A}">
                    <a16:rowId xmlns:a16="http://schemas.microsoft.com/office/drawing/2014/main" val="10002"/>
                  </a:ext>
                </a:extLst>
              </a:tr>
              <a:tr h="753859">
                <a:tc>
                  <a:txBody>
                    <a:bodyPr/>
                    <a:lstStyle/>
                    <a:p>
                      <a:pPr algn="l">
                        <a:lnSpc>
                          <a:spcPts val="1241"/>
                        </a:lnSpc>
                        <a:defRPr/>
                      </a:pPr>
                      <a:r>
                        <a:rPr lang="nb-NO" sz="899" b="1" noProof="0">
                          <a:solidFill>
                            <a:srgbClr val="000000"/>
                          </a:solidFill>
                          <a:latin typeface="Arial Bold"/>
                          <a:ea typeface="Arial Bold"/>
                          <a:cs typeface="Arial Bold"/>
                          <a:sym typeface="Arial Bold"/>
                        </a:rPr>
                        <a:t>Kunst, kultur </a:t>
                      </a:r>
                      <a:endParaRPr lang="nb-NO" sz="1100" noProof="0"/>
                    </a:p>
                    <a:p>
                      <a:pPr algn="l">
                        <a:lnSpc>
                          <a:spcPts val="1241"/>
                        </a:lnSpc>
                      </a:pPr>
                      <a:r>
                        <a:rPr lang="nb-NO" sz="899" b="1" noProof="0">
                          <a:solidFill>
                            <a:srgbClr val="000000"/>
                          </a:solidFill>
                          <a:latin typeface="Arial Bold"/>
                          <a:ea typeface="Arial Bold"/>
                          <a:cs typeface="Arial Bold"/>
                          <a:sym typeface="Arial Bold"/>
                        </a:rPr>
                        <a:t>og kreativitet</a:t>
                      </a: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Oppleve enkle sanger og sangleker. Erfare ulike formingsaktiviteter og kjenne skaperglede. Få ulike sanseopplevelser.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1DA"/>
                    </a:solidFill>
                  </a:tcPr>
                </a:tc>
                <a:tc>
                  <a:txBody>
                    <a:bodyPr/>
                    <a:lstStyle/>
                    <a:p>
                      <a:pPr algn="l">
                        <a:lnSpc>
                          <a:spcPts val="1241"/>
                        </a:lnSpc>
                        <a:defRPr/>
                      </a:pPr>
                      <a:r>
                        <a:rPr lang="nb-NO" sz="899" noProof="0">
                          <a:solidFill>
                            <a:srgbClr val="000000"/>
                          </a:solidFill>
                          <a:latin typeface="Arial"/>
                          <a:ea typeface="Arial"/>
                          <a:cs typeface="Arial"/>
                          <a:sym typeface="Arial"/>
                        </a:rPr>
                        <a:t>Få mer erfaring med avanserte sangleker. Legge til rette for rollelek. Erfaring med dramatisering.</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1DA"/>
                    </a:solidFill>
                  </a:tcPr>
                </a:tc>
                <a:tc>
                  <a:txBody>
                    <a:bodyPr/>
                    <a:lstStyle/>
                    <a:p>
                      <a:pPr algn="l">
                        <a:lnSpc>
                          <a:spcPts val="1241"/>
                        </a:lnSpc>
                        <a:defRPr/>
                      </a:pPr>
                      <a:r>
                        <a:rPr lang="nb-NO" sz="899" noProof="0">
                          <a:solidFill>
                            <a:srgbClr val="000000"/>
                          </a:solidFill>
                          <a:latin typeface="Arial"/>
                          <a:ea typeface="Arial"/>
                          <a:cs typeface="Arial"/>
                          <a:sym typeface="Arial"/>
                        </a:rPr>
                        <a:t>Bruke naturmateriale. Bruke digitale verktøy i kreative prosesser. Erfaring med regelleker (kulturarv).</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1DA"/>
                    </a:solidFill>
                  </a:tcPr>
                </a:tc>
                <a:tc>
                  <a:txBody>
                    <a:bodyPr/>
                    <a:lstStyle/>
                    <a:p>
                      <a:pPr algn="l">
                        <a:lnSpc>
                          <a:spcPts val="1241"/>
                        </a:lnSpc>
                        <a:defRPr/>
                      </a:pPr>
                      <a:r>
                        <a:rPr lang="nb-NO" sz="899" noProof="0">
                          <a:solidFill>
                            <a:srgbClr val="000000"/>
                          </a:solidFill>
                          <a:latin typeface="Arial"/>
                          <a:ea typeface="Arial"/>
                          <a:cs typeface="Arial"/>
                          <a:sym typeface="Arial"/>
                        </a:rPr>
                        <a:t>Ha en plan med det en skaper. Erfaring med mer avansert formingsteknikker. Oppleve ulike typer kunstformer.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1DA"/>
                    </a:solidFill>
                  </a:tcPr>
                </a:tc>
                <a:extLst>
                  <a:ext uri="{0D108BD9-81ED-4DB2-BD59-A6C34878D82A}">
                    <a16:rowId xmlns:a16="http://schemas.microsoft.com/office/drawing/2014/main" val="10003"/>
                  </a:ext>
                </a:extLst>
              </a:tr>
              <a:tr h="906540">
                <a:tc>
                  <a:txBody>
                    <a:bodyPr/>
                    <a:lstStyle/>
                    <a:p>
                      <a:pPr algn="l">
                        <a:lnSpc>
                          <a:spcPts val="1241"/>
                        </a:lnSpc>
                        <a:defRPr/>
                      </a:pPr>
                      <a:r>
                        <a:rPr lang="nb-NO" sz="899" b="1" noProof="0">
                          <a:solidFill>
                            <a:srgbClr val="000000"/>
                          </a:solidFill>
                          <a:latin typeface="Arial Bold"/>
                          <a:ea typeface="Arial Bold"/>
                          <a:cs typeface="Arial Bold"/>
                          <a:sym typeface="Arial Bold"/>
                        </a:rPr>
                        <a:t>Natur, miljø </a:t>
                      </a:r>
                      <a:endParaRPr lang="nb-NO" sz="1100" noProof="0"/>
                    </a:p>
                    <a:p>
                      <a:pPr algn="l">
                        <a:lnSpc>
                          <a:spcPts val="1241"/>
                        </a:lnSpc>
                      </a:pPr>
                      <a:r>
                        <a:rPr lang="nb-NO" sz="899" b="1" noProof="0">
                          <a:solidFill>
                            <a:srgbClr val="000000"/>
                          </a:solidFill>
                          <a:latin typeface="Arial Bold"/>
                          <a:ea typeface="Arial Bold"/>
                          <a:cs typeface="Arial Bold"/>
                          <a:sym typeface="Arial Bold"/>
                        </a:rPr>
                        <a:t>og teknologi</a:t>
                      </a: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Bli trygg på å være ute i all slags vær. Vere i naturen og få gode opplevelser gjennom sanser og praktiske erfaringer.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l">
                        <a:lnSpc>
                          <a:spcPts val="1241"/>
                        </a:lnSpc>
                        <a:defRPr/>
                      </a:pPr>
                      <a:r>
                        <a:rPr lang="nb-NO" sz="899" noProof="0">
                          <a:solidFill>
                            <a:srgbClr val="000000"/>
                          </a:solidFill>
                          <a:latin typeface="Arial"/>
                          <a:ea typeface="Arial"/>
                          <a:cs typeface="Arial"/>
                          <a:sym typeface="Arial"/>
                        </a:rPr>
                        <a:t>Ha turgrupper i naturområde hver uke. Få erfaring med insekt og vekster i naturen. Stimulere til mer avansert konstruksjonslek.</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l">
                        <a:lnSpc>
                          <a:spcPts val="1241"/>
                        </a:lnSpc>
                        <a:defRPr/>
                      </a:pPr>
                      <a:r>
                        <a:rPr lang="nb-NO" sz="899" noProof="0" dirty="0">
                          <a:solidFill>
                            <a:srgbClr val="000000"/>
                          </a:solidFill>
                          <a:latin typeface="Arial"/>
                          <a:ea typeface="Arial"/>
                          <a:cs typeface="Arial"/>
                          <a:sym typeface="Arial"/>
                        </a:rPr>
                        <a:t>Gå på lengre turer i naturen og tilberede mat ute. Rydde etter oss og bli miljøbevisst. Bruke </a:t>
                      </a:r>
                      <a:r>
                        <a:rPr lang="nb-NO" sz="899" noProof="0" dirty="0" err="1">
                          <a:solidFill>
                            <a:srgbClr val="000000"/>
                          </a:solidFill>
                          <a:latin typeface="Arial"/>
                          <a:ea typeface="Arial"/>
                          <a:cs typeface="Arial"/>
                          <a:sym typeface="Arial"/>
                        </a:rPr>
                        <a:t>iPad</a:t>
                      </a:r>
                      <a:r>
                        <a:rPr lang="nb-NO" sz="899" noProof="0" dirty="0">
                          <a:solidFill>
                            <a:srgbClr val="000000"/>
                          </a:solidFill>
                          <a:latin typeface="Arial"/>
                          <a:ea typeface="Arial"/>
                          <a:cs typeface="Arial"/>
                          <a:sym typeface="Arial"/>
                        </a:rPr>
                        <a:t> til å finne ut mer om insekt og vekster i naturen. Oppmuntre til å skape egne produkt.</a:t>
                      </a:r>
                      <a:endParaRPr lang="nb-NO" sz="1100" noProof="0" dirty="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tc>
                  <a:txBody>
                    <a:bodyPr/>
                    <a:lstStyle/>
                    <a:p>
                      <a:pPr algn="l">
                        <a:lnSpc>
                          <a:spcPts val="1241"/>
                        </a:lnSpc>
                        <a:defRPr/>
                      </a:pPr>
                      <a:r>
                        <a:rPr lang="nb-NO" sz="899" noProof="0">
                          <a:solidFill>
                            <a:srgbClr val="000000"/>
                          </a:solidFill>
                          <a:latin typeface="Arial"/>
                          <a:ea typeface="Arial"/>
                          <a:cs typeface="Arial"/>
                          <a:sym typeface="Arial"/>
                        </a:rPr>
                        <a:t>Følge endringene i naturen gjennom et år. Barna dokumenterer dette med digitale verktøy. Gjennomføre fysikkforsøk for å utvikle forståelse for hvordan ting henger sammen.</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7E4BD"/>
                    </a:solidFill>
                  </a:tcPr>
                </a:tc>
                <a:extLst>
                  <a:ext uri="{0D108BD9-81ED-4DB2-BD59-A6C34878D82A}">
                    <a16:rowId xmlns:a16="http://schemas.microsoft.com/office/drawing/2014/main" val="10004"/>
                  </a:ext>
                </a:extLst>
              </a:tr>
              <a:tr h="1211901">
                <a:tc>
                  <a:txBody>
                    <a:bodyPr/>
                    <a:lstStyle/>
                    <a:p>
                      <a:pPr algn="l">
                        <a:lnSpc>
                          <a:spcPts val="1241"/>
                        </a:lnSpc>
                        <a:defRPr/>
                      </a:pPr>
                      <a:r>
                        <a:rPr lang="nb-NO" sz="899" b="1" noProof="0">
                          <a:solidFill>
                            <a:srgbClr val="000000"/>
                          </a:solidFill>
                          <a:latin typeface="Arial Bold"/>
                          <a:ea typeface="Arial Bold"/>
                          <a:cs typeface="Arial Bold"/>
                          <a:sym typeface="Arial Bold"/>
                        </a:rPr>
                        <a:t>Etikk, religion </a:t>
                      </a:r>
                      <a:endParaRPr lang="nb-NO" sz="1100" noProof="0"/>
                    </a:p>
                    <a:p>
                      <a:pPr algn="l">
                        <a:lnSpc>
                          <a:spcPts val="1241"/>
                        </a:lnSpc>
                      </a:pPr>
                      <a:r>
                        <a:rPr lang="nb-NO" sz="899" b="1" noProof="0">
                          <a:solidFill>
                            <a:srgbClr val="000000"/>
                          </a:solidFill>
                          <a:latin typeface="Arial Bold"/>
                          <a:ea typeface="Arial Bold"/>
                          <a:cs typeface="Arial Bold"/>
                          <a:sym typeface="Arial Bold"/>
                        </a:rPr>
                        <a:t>og filosofi</a:t>
                      </a: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Begynnende utvikling av sosiale ferdigheter (si hei, vinke </a:t>
                      </a:r>
                      <a:r>
                        <a:rPr lang="nb-NO" sz="899" noProof="0" err="1">
                          <a:solidFill>
                            <a:srgbClr val="000000"/>
                          </a:solidFill>
                          <a:latin typeface="Arial"/>
                          <a:ea typeface="Arial"/>
                          <a:cs typeface="Arial"/>
                          <a:sym typeface="Arial"/>
                        </a:rPr>
                        <a:t>hade</a:t>
                      </a:r>
                      <a:r>
                        <a:rPr lang="nb-NO" sz="899" noProof="0">
                          <a:solidFill>
                            <a:srgbClr val="000000"/>
                          </a:solidFill>
                          <a:latin typeface="Arial"/>
                          <a:ea typeface="Arial"/>
                          <a:cs typeface="Arial"/>
                          <a:sym typeface="Arial"/>
                        </a:rPr>
                        <a:t>). Snakke med barna om hvordan vi er mot hverandre, og de voksne er gode forbilder. Vise omsorg for andre på ulike vis. Erfare at forskjellige menneske har ulike behov.</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a:lnSpc>
                          <a:spcPts val="1241"/>
                        </a:lnSpc>
                        <a:defRPr/>
                      </a:pPr>
                      <a:r>
                        <a:rPr lang="nb-NO" sz="899" noProof="0">
                          <a:solidFill>
                            <a:srgbClr val="000000"/>
                          </a:solidFill>
                          <a:latin typeface="Arial"/>
                          <a:ea typeface="Arial"/>
                          <a:cs typeface="Arial"/>
                          <a:sym typeface="Arial"/>
                        </a:rPr>
                        <a:t>Positive handlinger må bli lagt merke til og oppmuntra. Respekt for voksne og andre barn sine grenser. Oppmuntre evnen til å vise omsorg og trøste andre.</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a:lnSpc>
                          <a:spcPts val="1241"/>
                        </a:lnSpc>
                        <a:defRPr/>
                      </a:pPr>
                      <a:r>
                        <a:rPr lang="nb-NO" sz="899" noProof="0">
                          <a:solidFill>
                            <a:srgbClr val="000000"/>
                          </a:solidFill>
                          <a:latin typeface="Arial"/>
                          <a:ea typeface="Arial"/>
                          <a:cs typeface="Arial"/>
                          <a:sym typeface="Arial"/>
                        </a:rPr>
                        <a:t>Gi rom for samtaler rundt grunnleggende spørsmål, undre oss sammen med barna. Trene på å argumentere for egne meninger. Se andre sine behov og handle positivt ut fra dette.</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a:lnSpc>
                          <a:spcPts val="1241"/>
                        </a:lnSpc>
                        <a:defRPr/>
                      </a:pPr>
                      <a:r>
                        <a:rPr lang="nb-NO" sz="899" noProof="0">
                          <a:solidFill>
                            <a:srgbClr val="000000"/>
                          </a:solidFill>
                          <a:latin typeface="Arial"/>
                          <a:ea typeface="Arial"/>
                          <a:cs typeface="Arial"/>
                          <a:sym typeface="Arial"/>
                        </a:rPr>
                        <a:t>Utvikle evnen til å godta at vi er ulike som menneske. Legge til rette for gode samtaler. Ha fokus på norske tradisjoner rundt høytider.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0005"/>
                  </a:ext>
                </a:extLst>
              </a:tr>
              <a:tr h="906540">
                <a:tc>
                  <a:txBody>
                    <a:bodyPr/>
                    <a:lstStyle/>
                    <a:p>
                      <a:pPr algn="l">
                        <a:lnSpc>
                          <a:spcPts val="1241"/>
                        </a:lnSpc>
                        <a:defRPr/>
                      </a:pPr>
                      <a:r>
                        <a:rPr lang="nb-NO" sz="899" b="1" noProof="0">
                          <a:solidFill>
                            <a:srgbClr val="000000"/>
                          </a:solidFill>
                          <a:latin typeface="Arial Bold"/>
                          <a:ea typeface="Arial Bold"/>
                          <a:cs typeface="Arial Bold"/>
                          <a:sym typeface="Arial Bold"/>
                        </a:rPr>
                        <a:t>Nærmiljø </a:t>
                      </a:r>
                      <a:endParaRPr lang="nb-NO" sz="1100" noProof="0"/>
                    </a:p>
                    <a:p>
                      <a:pPr algn="l">
                        <a:lnSpc>
                          <a:spcPts val="1241"/>
                        </a:lnSpc>
                      </a:pPr>
                      <a:r>
                        <a:rPr lang="nb-NO" sz="899" b="1" noProof="0">
                          <a:solidFill>
                            <a:srgbClr val="000000"/>
                          </a:solidFill>
                          <a:latin typeface="Arial Bold"/>
                          <a:ea typeface="Arial Bold"/>
                          <a:cs typeface="Arial Bold"/>
                          <a:sym typeface="Arial Bold"/>
                        </a:rPr>
                        <a:t>og samfunn</a:t>
                      </a: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Bli kjent i og rundt barnehagen sitt område/utforske det nære. Få erfare at barnehagen har flere avdelinger. Oppleve felles markeringer i barnehagen.</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ts val="1241"/>
                        </a:lnSpc>
                        <a:defRPr/>
                      </a:pPr>
                      <a:r>
                        <a:rPr lang="nb-NO" sz="899" noProof="0">
                          <a:solidFill>
                            <a:srgbClr val="000000"/>
                          </a:solidFill>
                          <a:latin typeface="Arial"/>
                          <a:ea typeface="Arial"/>
                          <a:cs typeface="Arial"/>
                          <a:sym typeface="Arial"/>
                        </a:rPr>
                        <a:t>Kjennskap til barnehagen sitt nærområde. Bygge relasjoner på tvers av avdelingene. Oppleve at samfunnet er større enn barnehagen.</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ts val="1241"/>
                        </a:lnSpc>
                        <a:defRPr/>
                      </a:pPr>
                      <a:r>
                        <a:rPr lang="nb-NO" sz="899" noProof="0">
                          <a:solidFill>
                            <a:srgbClr val="000000"/>
                          </a:solidFill>
                          <a:latin typeface="Arial"/>
                          <a:ea typeface="Arial"/>
                          <a:cs typeface="Arial"/>
                          <a:sym typeface="Arial"/>
                        </a:rPr>
                        <a:t>Gå på lengre turer i nærmiljøet, og utvide turområdene. Oppleve hvordan vi markerer ulike høytider og nasjonale tradisjoner.</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a:lnSpc>
                          <a:spcPts val="1241"/>
                        </a:lnSpc>
                        <a:defRPr/>
                      </a:pPr>
                      <a:r>
                        <a:rPr lang="nb-NO" sz="899" noProof="0">
                          <a:solidFill>
                            <a:srgbClr val="000000"/>
                          </a:solidFill>
                          <a:latin typeface="Arial"/>
                          <a:ea typeface="Arial"/>
                          <a:cs typeface="Arial"/>
                          <a:sym typeface="Arial"/>
                        </a:rPr>
                        <a:t>Utforske hva som fins i nærområdet. Utvikle forståelse for hvorfor vi markerer ulike tradisjoner, lokalt og nasjonalt. Barna skal få møte klassekamerater og skolen sin.</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6"/>
                  </a:ext>
                </a:extLst>
              </a:tr>
              <a:tr h="753859">
                <a:tc>
                  <a:txBody>
                    <a:bodyPr/>
                    <a:lstStyle/>
                    <a:p>
                      <a:pPr algn="l">
                        <a:lnSpc>
                          <a:spcPts val="1241"/>
                        </a:lnSpc>
                        <a:defRPr/>
                      </a:pPr>
                      <a:r>
                        <a:rPr lang="nb-NO" sz="899" b="1" noProof="0">
                          <a:solidFill>
                            <a:srgbClr val="000000"/>
                          </a:solidFill>
                          <a:latin typeface="Arial Bold"/>
                          <a:ea typeface="Arial Bold"/>
                          <a:cs typeface="Arial Bold"/>
                          <a:sym typeface="Arial Bold"/>
                        </a:rPr>
                        <a:t>Antall, rom </a:t>
                      </a:r>
                      <a:endParaRPr lang="nb-NO" sz="1100" noProof="0"/>
                    </a:p>
                    <a:p>
                      <a:pPr algn="l">
                        <a:lnSpc>
                          <a:spcPts val="1241"/>
                        </a:lnSpc>
                      </a:pPr>
                      <a:r>
                        <a:rPr lang="nb-NO" sz="899" b="1" noProof="0">
                          <a:solidFill>
                            <a:srgbClr val="000000"/>
                          </a:solidFill>
                          <a:latin typeface="Arial Bold"/>
                          <a:ea typeface="Arial Bold"/>
                          <a:cs typeface="Arial Bold"/>
                          <a:sym typeface="Arial Bold"/>
                        </a:rPr>
                        <a:t>og form</a:t>
                      </a:r>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ts val="1241"/>
                        </a:lnSpc>
                        <a:defRPr/>
                      </a:pPr>
                      <a:r>
                        <a:rPr lang="nb-NO" sz="899" noProof="0">
                          <a:solidFill>
                            <a:srgbClr val="000000"/>
                          </a:solidFill>
                          <a:latin typeface="Arial"/>
                          <a:ea typeface="Arial"/>
                          <a:cs typeface="Arial"/>
                          <a:sym typeface="Arial"/>
                        </a:rPr>
                        <a:t>Leke med former og mønster, f.eks. </a:t>
                      </a:r>
                      <a:r>
                        <a:rPr lang="nb-NO" sz="899" noProof="0" err="1">
                          <a:solidFill>
                            <a:srgbClr val="000000"/>
                          </a:solidFill>
                          <a:latin typeface="Arial"/>
                          <a:ea typeface="Arial"/>
                          <a:cs typeface="Arial"/>
                          <a:sym typeface="Arial"/>
                        </a:rPr>
                        <a:t>putteboks</a:t>
                      </a:r>
                      <a:r>
                        <a:rPr lang="nb-NO" sz="899" noProof="0">
                          <a:solidFill>
                            <a:srgbClr val="000000"/>
                          </a:solidFill>
                          <a:latin typeface="Arial"/>
                          <a:ea typeface="Arial"/>
                          <a:cs typeface="Arial"/>
                          <a:sym typeface="Arial"/>
                        </a:rPr>
                        <a:t>. Trene på sortering.</a:t>
                      </a:r>
                      <a:endParaRPr lang="nb-NO" sz="1100" noProof="0"/>
                    </a:p>
                    <a:p>
                      <a:pPr algn="l">
                        <a:lnSpc>
                          <a:spcPts val="1241"/>
                        </a:lnSpc>
                      </a:pPr>
                      <a:endParaRPr lang="nb-NO" sz="1100" noProof="0"/>
                    </a:p>
                    <a:p>
                      <a:pPr algn="l">
                        <a:lnSpc>
                          <a:spcPts val="1241"/>
                        </a:lnSpc>
                      </a:pP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5"/>
                    </a:solidFill>
                  </a:tcPr>
                </a:tc>
                <a:tc>
                  <a:txBody>
                    <a:bodyPr/>
                    <a:lstStyle/>
                    <a:p>
                      <a:pPr algn="l">
                        <a:lnSpc>
                          <a:spcPts val="1241"/>
                        </a:lnSpc>
                        <a:defRPr/>
                      </a:pPr>
                      <a:r>
                        <a:rPr lang="nb-NO" sz="899" noProof="0">
                          <a:solidFill>
                            <a:srgbClr val="000000"/>
                          </a:solidFill>
                          <a:latin typeface="Arial"/>
                          <a:ea typeface="Arial"/>
                          <a:cs typeface="Arial"/>
                          <a:sym typeface="Arial"/>
                        </a:rPr>
                        <a:t>Kjennskap til enkle former og mønster. Nytte puslespill. Trene på tallrekken.</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5"/>
                    </a:solidFill>
                  </a:tcPr>
                </a:tc>
                <a:tc>
                  <a:txBody>
                    <a:bodyPr/>
                    <a:lstStyle/>
                    <a:p>
                      <a:pPr algn="l">
                        <a:lnSpc>
                          <a:spcPts val="1241"/>
                        </a:lnSpc>
                        <a:defRPr/>
                      </a:pPr>
                      <a:r>
                        <a:rPr lang="nb-NO" sz="899" noProof="0">
                          <a:solidFill>
                            <a:srgbClr val="000000"/>
                          </a:solidFill>
                          <a:latin typeface="Arial"/>
                          <a:ea typeface="Arial"/>
                          <a:cs typeface="Arial"/>
                          <a:sym typeface="Arial"/>
                        </a:rPr>
                        <a:t>Øve på navn på former. Spille spill med enkle spilleregler. Tallforståelse til 3. Øve på å orientere seg i omgivelsene.</a:t>
                      </a:r>
                      <a:endParaRPr lang="nb-NO" sz="1100" noProof="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5"/>
                    </a:solidFill>
                  </a:tcPr>
                </a:tc>
                <a:tc>
                  <a:txBody>
                    <a:bodyPr/>
                    <a:lstStyle/>
                    <a:p>
                      <a:pPr algn="l">
                        <a:lnSpc>
                          <a:spcPts val="1241"/>
                        </a:lnSpc>
                        <a:defRPr/>
                      </a:pPr>
                      <a:r>
                        <a:rPr lang="nb-NO" sz="899" noProof="0" dirty="0">
                          <a:solidFill>
                            <a:srgbClr val="000000"/>
                          </a:solidFill>
                          <a:latin typeface="Arial"/>
                          <a:ea typeface="Arial"/>
                          <a:cs typeface="Arial"/>
                          <a:sym typeface="Arial"/>
                        </a:rPr>
                        <a:t>Å kjenne igjen geometriske former. Kjenne igjen noen tall. Erfaring med sammenlikning og måling.</a:t>
                      </a:r>
                      <a:endParaRPr lang="nb-NO" sz="1100" noProof="0" dirty="0"/>
                    </a:p>
                  </a:txBody>
                  <a:tcPr marL="49414" marR="49414" marT="49414" marB="4941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5"/>
                    </a:solid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5602978-1818-2F38-D74E-3E840130955F}"/>
              </a:ext>
            </a:extLst>
          </p:cNvPr>
          <p:cNvSpPr>
            <a:spLocks noChangeArrowheads="1"/>
          </p:cNvSpPr>
          <p:nvPr/>
        </p:nvSpPr>
        <p:spPr bwMode="auto">
          <a:xfrm>
            <a:off x="3621088" y="1600200"/>
            <a:ext cx="1069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nb-NO"/>
          </a:p>
        </p:txBody>
      </p:sp>
      <p:graphicFrame>
        <p:nvGraphicFramePr>
          <p:cNvPr id="2" name="Tabell 1">
            <a:extLst>
              <a:ext uri="{FF2B5EF4-FFF2-40B4-BE49-F238E27FC236}">
                <a16:creationId xmlns:a16="http://schemas.microsoft.com/office/drawing/2014/main" id="{E0F9BA71-B9C0-7CED-970A-0191DD2BE0AD}"/>
              </a:ext>
            </a:extLst>
          </p:cNvPr>
          <p:cNvGraphicFramePr>
            <a:graphicFrameLocks noGrp="1"/>
          </p:cNvGraphicFramePr>
          <p:nvPr>
            <p:extLst>
              <p:ext uri="{D42A27DB-BD31-4B8C-83A1-F6EECF244321}">
                <p14:modId xmlns:p14="http://schemas.microsoft.com/office/powerpoint/2010/main" val="3408098433"/>
              </p:ext>
            </p:extLst>
          </p:nvPr>
        </p:nvGraphicFramePr>
        <p:xfrm>
          <a:off x="551934" y="471679"/>
          <a:ext cx="9589532" cy="6613142"/>
        </p:xfrm>
        <a:graphic>
          <a:graphicData uri="http://schemas.openxmlformats.org/drawingml/2006/table">
            <a:tbl>
              <a:tblPr firstRow="1" firstCol="1" bandRow="1"/>
              <a:tblGrid>
                <a:gridCol w="1380182">
                  <a:extLst>
                    <a:ext uri="{9D8B030D-6E8A-4147-A177-3AD203B41FA5}">
                      <a16:colId xmlns:a16="http://schemas.microsoft.com/office/drawing/2014/main" val="1232517615"/>
                    </a:ext>
                  </a:extLst>
                </a:gridCol>
                <a:gridCol w="2322110">
                  <a:extLst>
                    <a:ext uri="{9D8B030D-6E8A-4147-A177-3AD203B41FA5}">
                      <a16:colId xmlns:a16="http://schemas.microsoft.com/office/drawing/2014/main" val="2248701050"/>
                    </a:ext>
                  </a:extLst>
                </a:gridCol>
                <a:gridCol w="1628684">
                  <a:extLst>
                    <a:ext uri="{9D8B030D-6E8A-4147-A177-3AD203B41FA5}">
                      <a16:colId xmlns:a16="http://schemas.microsoft.com/office/drawing/2014/main" val="1892783003"/>
                    </a:ext>
                  </a:extLst>
                </a:gridCol>
                <a:gridCol w="2214392">
                  <a:extLst>
                    <a:ext uri="{9D8B030D-6E8A-4147-A177-3AD203B41FA5}">
                      <a16:colId xmlns:a16="http://schemas.microsoft.com/office/drawing/2014/main" val="1465958141"/>
                    </a:ext>
                  </a:extLst>
                </a:gridCol>
                <a:gridCol w="2044164">
                  <a:extLst>
                    <a:ext uri="{9D8B030D-6E8A-4147-A177-3AD203B41FA5}">
                      <a16:colId xmlns:a16="http://schemas.microsoft.com/office/drawing/2014/main" val="3652590866"/>
                    </a:ext>
                  </a:extLst>
                </a:gridCol>
              </a:tblGrid>
              <a:tr h="411327">
                <a:tc>
                  <a:txBody>
                    <a:bodyPr/>
                    <a:lstStyle/>
                    <a:p>
                      <a:pPr algn="l" fontAlgn="t">
                        <a:lnSpc>
                          <a:spcPct val="115000"/>
                        </a:lnSpc>
                        <a:spcAft>
                          <a:spcPts val="800"/>
                        </a:spcAft>
                        <a:buNone/>
                      </a:pPr>
                      <a:r>
                        <a:rPr lang="nb-NO" sz="900" b="1" i="0" u="none" strike="noStrike" kern="100">
                          <a:effectLst/>
                          <a:latin typeface="Arial "/>
                          <a:ea typeface="Aptos" panose="020B0004020202020204" pitchFamily="34" charset="0"/>
                          <a:cs typeface="Arial Bold" panose="020B0604020202020204" charset="0"/>
                        </a:rPr>
                        <a:t> Fagområde</a:t>
                      </a:r>
                      <a:endParaRPr lang="nb-NO" sz="900" b="1"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Aft>
                          <a:spcPts val="800"/>
                        </a:spcAft>
                        <a:buNone/>
                      </a:pPr>
                      <a:r>
                        <a:rPr lang="nb-NO" sz="900" b="1" i="0" u="none" strike="noStrike" kern="100">
                          <a:effectLst/>
                          <a:latin typeface="Arial "/>
                          <a:ea typeface="Aptos" panose="020B0004020202020204" pitchFamily="34" charset="0"/>
                          <a:cs typeface="Arial Bold" panose="020B0604020202020204" charset="0"/>
                        </a:rPr>
                        <a:t>1-2 år</a:t>
                      </a:r>
                      <a:endParaRPr lang="nb-NO" sz="900" b="1"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Aft>
                          <a:spcPts val="800"/>
                        </a:spcAft>
                        <a:buNone/>
                      </a:pPr>
                      <a:r>
                        <a:rPr lang="nb-NO" sz="900" b="1" i="0" u="none" strike="noStrike" kern="100">
                          <a:effectLst/>
                          <a:latin typeface="Arial "/>
                          <a:ea typeface="Aptos" panose="020B0004020202020204" pitchFamily="34" charset="0"/>
                          <a:cs typeface="Arial Bold" panose="020B0604020202020204" charset="0"/>
                        </a:rPr>
                        <a:t>3 år</a:t>
                      </a:r>
                      <a:endParaRPr lang="nb-NO" sz="900" b="1"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Aft>
                          <a:spcPts val="800"/>
                        </a:spcAft>
                        <a:buNone/>
                      </a:pPr>
                      <a:r>
                        <a:rPr lang="nb-NO" sz="900" b="1" i="0" u="none" strike="noStrike" kern="100">
                          <a:effectLst/>
                          <a:latin typeface="Arial "/>
                          <a:ea typeface="Aptos" panose="020B0004020202020204" pitchFamily="34" charset="0"/>
                          <a:cs typeface="Arial Bold" panose="020B0604020202020204" charset="0"/>
                        </a:rPr>
                        <a:t>4 år</a:t>
                      </a:r>
                      <a:endParaRPr lang="nb-NO" sz="900" b="1"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t">
                        <a:lnSpc>
                          <a:spcPct val="115000"/>
                        </a:lnSpc>
                        <a:spcAft>
                          <a:spcPts val="800"/>
                        </a:spcAft>
                        <a:buNone/>
                      </a:pPr>
                      <a:r>
                        <a:rPr lang="nb-NO" sz="900" b="1" i="0" u="none" strike="noStrike" kern="100">
                          <a:effectLst/>
                          <a:latin typeface="Arial "/>
                          <a:ea typeface="Aptos" panose="020B0004020202020204" pitchFamily="34" charset="0"/>
                          <a:cs typeface="Arial Bold" panose="020B0604020202020204" charset="0"/>
                        </a:rPr>
                        <a:t>5 år</a:t>
                      </a:r>
                      <a:endParaRPr lang="nb-NO" sz="900" b="1"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90968307"/>
                  </a:ext>
                </a:extLst>
              </a:tr>
              <a:tr h="1143535">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Kommunikasjon, språk og tekst</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dirty="0">
                          <a:solidFill>
                            <a:schemeClr val="tx1"/>
                          </a:solidFill>
                          <a:effectLst/>
                          <a:latin typeface="Arial "/>
                          <a:ea typeface="+mn-ea"/>
                          <a:cs typeface="Arial Bold" panose="020B0604020202020204" charset="0"/>
                        </a:rPr>
                        <a:t>Oppleve språk gjennom sanger, rim og regler om havet. Bli kjent med enkle ord som vann, bølge, fisk, skjell og krabbe.</a:t>
                      </a:r>
                      <a:endParaRPr lang="nb-NO" sz="900" b="0" i="0" u="none" strike="noStrike" dirty="0">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fontAlgn="t">
                        <a:lnSpc>
                          <a:spcPct val="115000"/>
                        </a:lnSpc>
                        <a:spcAft>
                          <a:spcPts val="800"/>
                        </a:spcAft>
                        <a:buNone/>
                      </a:pPr>
                      <a:r>
                        <a:rPr lang="nb-NO" sz="900" b="0" kern="1200" dirty="0">
                          <a:solidFill>
                            <a:schemeClr val="tx1"/>
                          </a:solidFill>
                          <a:effectLst/>
                          <a:latin typeface="Arial "/>
                          <a:ea typeface="+mn-ea"/>
                          <a:cs typeface="Arial Bold" panose="020B0604020202020204" charset="0"/>
                        </a:rPr>
                        <a:t>Sette ord på opplevelser og funn i fjæra. Delta i samtaler om dyr, planter og vær.</a:t>
                      </a:r>
                      <a:endParaRPr lang="nb-NO" sz="900" b="0" i="0" u="none" strike="noStrike" dirty="0">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Bruke et variert ordforråd knyttet til sjøliv, kystkultur og naturfenomener. Fortelle om egne erfaringer.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Lage historier, dokumentere prosjekter og formidle kunnskap om livet ved sjøen. Reflektere og stille spørsmål.</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FF"/>
                    </a:solidFill>
                  </a:tcPr>
                </a:tc>
                <a:extLst>
                  <a:ext uri="{0D108BD9-81ED-4DB2-BD59-A6C34878D82A}">
                    <a16:rowId xmlns:a16="http://schemas.microsoft.com/office/drawing/2014/main" val="1653566820"/>
                  </a:ext>
                </a:extLst>
              </a:tr>
              <a:tr h="960652">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Kropp, bevegelse, mat og helse</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dirty="0">
                          <a:solidFill>
                            <a:schemeClr val="tx1"/>
                          </a:solidFill>
                          <a:effectLst/>
                          <a:latin typeface="Arial "/>
                          <a:ea typeface="+mn-ea"/>
                          <a:cs typeface="Arial Bold" panose="020B0604020202020204" charset="0"/>
                        </a:rPr>
                        <a:t>Utforske strand, sand, vann og steiner med kroppen. Oppleve mestring i variert terreng.</a:t>
                      </a:r>
                      <a:endParaRPr lang="nb-NO" sz="900" b="0" i="0" u="none" strike="noStrike" dirty="0">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Bevege seg trygt i fjæra. Klatre, balansere og utforske ulike underlag.</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Mestre lengre turer ved sjøen. Utvikle koordinasjon og utholdenhet gjennom lek i naturen.</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Vise selvstendighet på tur. Få kjennskap til sjøvett, sikkerhet og sunne vaner knyttet til friluftsliv.</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827095983"/>
                  </a:ext>
                </a:extLst>
              </a:tr>
              <a:tr h="1115463">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Kunst, kultur og kreativitet</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dirty="0">
                          <a:solidFill>
                            <a:schemeClr val="tx1"/>
                          </a:solidFill>
                          <a:effectLst/>
                          <a:latin typeface="Arial "/>
                          <a:ea typeface="+mn-ea"/>
                          <a:cs typeface="Arial Bold" panose="020B0604020202020204" charset="0"/>
                        </a:rPr>
                        <a:t>Utforske naturmaterialer som sand, skjell og steiner gjennom sansing og skaperglede.</a:t>
                      </a:r>
                      <a:endParaRPr lang="nb-NO" sz="900" b="0" i="0" u="none" strike="noStrike" dirty="0">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Lage enkle produkter med materialer fra stranden. Utforske farger, former og mønstre.</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Bruke naturmaterialer i kreative prosesser og bli kjent med lokal kystkultur.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Planlegge og gjennomføre kunstprosjekter inspirert av havet, kystlivet og naturen.</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309193831"/>
                  </a:ext>
                </a:extLst>
              </a:tr>
              <a:tr h="960652">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Natur, miljø og teknologi</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Oppleve dyr, planter, vær og vann gjennom sansene.</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Utforske livet i fjæra og observere endringer gjennom årstidene.</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Undersøke sammenhenger i naturen. Bruke enkle hjelpemidler som håv, lupe og bøtter.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Dokumentere observasjoner, bruke digitale verktøy og utvikle forståelse for bærekraft og miljøvern.</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962305369"/>
                  </a:ext>
                </a:extLst>
              </a:tr>
              <a:tr h="903649">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Etikk, religion og filosofi</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Oppleve omsorg for natur og levende organismer.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Utvikle respekt for dyr og planter i fjæra.</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Undre seg over naturens mangfold og menneskets plass i naturen.</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Reflektere over hvordan vi kan ta vare på havet og naturen for framtidige generasjoner.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701902993"/>
                  </a:ext>
                </a:extLst>
              </a:tr>
              <a:tr h="0">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Nærmiljø og samfunn</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Bli kjent med nærområdet rundt barnehagen og sjøen.</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Utforske lokale turmål og oppleve tilhørighet til nærmiljøet.</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Få kjennskap til kystkultur, båtliv og yrker knyttet til havet.</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Utforske hvordan havet har betydning for lokalsamfunnet før og nå. Delta i nærmiljøprosjekter.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2155486068"/>
                  </a:ext>
                </a:extLst>
              </a:tr>
              <a:tr h="360592">
                <a:tc>
                  <a:txBody>
                    <a:bodyPr/>
                    <a:lstStyle/>
                    <a:p>
                      <a:pPr algn="l" fontAlgn="t">
                        <a:lnSpc>
                          <a:spcPct val="115000"/>
                        </a:lnSpc>
                        <a:spcAft>
                          <a:spcPts val="800"/>
                        </a:spcAft>
                        <a:buNone/>
                      </a:pPr>
                      <a:r>
                        <a:rPr lang="nb-NO" sz="900" b="1" i="0" u="none" strike="noStrike" kern="100">
                          <a:solidFill>
                            <a:schemeClr val="tx1"/>
                          </a:solidFill>
                          <a:effectLst/>
                          <a:latin typeface="Arial "/>
                          <a:ea typeface="Aptos" panose="020B0004020202020204" pitchFamily="34" charset="0"/>
                          <a:cs typeface="Arial Bold" panose="020B0604020202020204" charset="0"/>
                        </a:rPr>
                        <a:t>Antall, rom og form</a:t>
                      </a:r>
                      <a:endParaRPr lang="nb-NO" sz="900" b="1" i="0" u="none" strike="noStrike">
                        <a:solidFill>
                          <a:schemeClr val="tx1"/>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Sortere skjell, steiner og naturmaterialer etter størrelse og form.</a:t>
                      </a:r>
                      <a:endParaRPr lang="nb-NO" sz="900" b="0" i="0" u="none" strike="noStrike" kern="100">
                        <a:solidFill>
                          <a:srgbClr val="000000"/>
                        </a:solidFill>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Telle funn fra fjæra og sammenligne størrelser og mengder.</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t">
                        <a:lnSpc>
                          <a:spcPct val="115000"/>
                        </a:lnSpc>
                        <a:spcAft>
                          <a:spcPts val="800"/>
                        </a:spcAft>
                        <a:buNone/>
                      </a:pPr>
                      <a:r>
                        <a:rPr lang="nb-NO" sz="900" b="0" kern="1200">
                          <a:solidFill>
                            <a:schemeClr val="tx1"/>
                          </a:solidFill>
                          <a:effectLst/>
                          <a:latin typeface="Arial "/>
                          <a:ea typeface="+mn-ea"/>
                          <a:cs typeface="Arial Bold" panose="020B0604020202020204" charset="0"/>
                        </a:rPr>
                        <a:t>Utforske mønstre, former og rom gjennom naturlek og konstruksjon.</a:t>
                      </a:r>
                      <a:endParaRPr lang="nb-NO" sz="900" b="0" i="0" u="none" strike="noStrike">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lgn="l" fontAlgn="t">
                        <a:lnSpc>
                          <a:spcPct val="115000"/>
                        </a:lnSpc>
                        <a:spcAft>
                          <a:spcPts val="800"/>
                        </a:spcAft>
                        <a:buNone/>
                      </a:pPr>
                      <a:r>
                        <a:rPr lang="nb-NO" sz="900" b="0" kern="1200" dirty="0">
                          <a:solidFill>
                            <a:schemeClr val="tx1"/>
                          </a:solidFill>
                          <a:effectLst/>
                          <a:latin typeface="Arial "/>
                          <a:ea typeface="+mn-ea"/>
                          <a:cs typeface="Arial Bold" panose="020B0604020202020204" charset="0"/>
                        </a:rPr>
                        <a:t>Måle, registrere og systematisere observasjoner. Lage enkle tabeller og diagrammer basert på egne undersøkelser.</a:t>
                      </a:r>
                      <a:endParaRPr lang="nb-NO" sz="900" b="0" i="0" u="none" strike="noStrike" dirty="0">
                        <a:effectLst/>
                        <a:latin typeface="Arial "/>
                        <a:cs typeface="Arial Bold" panose="020B0604020202020204" charset="0"/>
                      </a:endParaRPr>
                    </a:p>
                  </a:txBody>
                  <a:tcPr marL="49414" marR="49414" marT="6863"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19705945"/>
                  </a:ext>
                </a:extLst>
              </a:tr>
            </a:tbl>
          </a:graphicData>
        </a:graphic>
      </p:graphicFrame>
    </p:spTree>
    <p:extLst>
      <p:ext uri="{BB962C8B-B14F-4D97-AF65-F5344CB8AC3E}">
        <p14:creationId xmlns:p14="http://schemas.microsoft.com/office/powerpoint/2010/main" val="2495602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80848" y="3500661"/>
            <a:ext cx="3011053" cy="3574913"/>
          </a:xfrm>
          <a:custGeom>
            <a:avLst/>
            <a:gdLst/>
            <a:ahLst/>
            <a:cxnLst/>
            <a:rect l="l" t="t" r="r" b="b"/>
            <a:pathLst>
              <a:path w="3011053" h="3574913">
                <a:moveTo>
                  <a:pt x="0" y="0"/>
                </a:moveTo>
                <a:lnTo>
                  <a:pt x="3011052" y="0"/>
                </a:lnTo>
                <a:lnTo>
                  <a:pt x="3011052" y="3574914"/>
                </a:lnTo>
                <a:lnTo>
                  <a:pt x="0" y="357491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3" name="Freeform 3"/>
          <p:cNvSpPr/>
          <p:nvPr/>
        </p:nvSpPr>
        <p:spPr>
          <a:xfrm>
            <a:off x="3837878" y="3500661"/>
            <a:ext cx="3011053" cy="3574913"/>
          </a:xfrm>
          <a:custGeom>
            <a:avLst/>
            <a:gdLst/>
            <a:ahLst/>
            <a:cxnLst/>
            <a:rect l="l" t="t" r="r" b="b"/>
            <a:pathLst>
              <a:path w="3011053" h="3574913">
                <a:moveTo>
                  <a:pt x="0" y="0"/>
                </a:moveTo>
                <a:lnTo>
                  <a:pt x="3011052" y="0"/>
                </a:lnTo>
                <a:lnTo>
                  <a:pt x="3011052" y="3574914"/>
                </a:lnTo>
                <a:lnTo>
                  <a:pt x="0" y="357491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8" name="Group 8"/>
          <p:cNvGrpSpPr/>
          <p:nvPr/>
        </p:nvGrpSpPr>
        <p:grpSpPr>
          <a:xfrm>
            <a:off x="644460" y="3753055"/>
            <a:ext cx="3011053" cy="3335778"/>
            <a:chOff x="0" y="0"/>
            <a:chExt cx="4014737" cy="4447703"/>
          </a:xfrm>
        </p:grpSpPr>
        <p:sp>
          <p:nvSpPr>
            <p:cNvPr id="9" name="Freeform 9"/>
            <p:cNvSpPr/>
            <p:nvPr/>
          </p:nvSpPr>
          <p:spPr>
            <a:xfrm>
              <a:off x="0" y="0"/>
              <a:ext cx="4014724" cy="4447665"/>
            </a:xfrm>
            <a:custGeom>
              <a:avLst/>
              <a:gdLst/>
              <a:ahLst/>
              <a:cxnLst/>
              <a:rect l="l" t="t" r="r" b="b"/>
              <a:pathLst>
                <a:path w="4014724" h="4447665">
                  <a:moveTo>
                    <a:pt x="0" y="0"/>
                  </a:moveTo>
                  <a:lnTo>
                    <a:pt x="4014724" y="0"/>
                  </a:lnTo>
                  <a:lnTo>
                    <a:pt x="4014724" y="4447665"/>
                  </a:lnTo>
                  <a:lnTo>
                    <a:pt x="0" y="4447665"/>
                  </a:lnTo>
                  <a:close/>
                </a:path>
              </a:pathLst>
            </a:custGeom>
            <a:solidFill>
              <a:srgbClr val="7CB4F0">
                <a:alpha val="23529"/>
              </a:srgbClr>
            </a:solidFill>
          </p:spPr>
          <p:txBody>
            <a:bodyPr/>
            <a:lstStyle/>
            <a:p>
              <a:endParaRPr lang="nb-NO" noProof="0"/>
            </a:p>
          </p:txBody>
        </p:sp>
        <p:sp>
          <p:nvSpPr>
            <p:cNvPr id="10" name="TextBox 10"/>
            <p:cNvSpPr txBox="1"/>
            <p:nvPr/>
          </p:nvSpPr>
          <p:spPr>
            <a:xfrm>
              <a:off x="0" y="-19050"/>
              <a:ext cx="4014737" cy="4466753"/>
            </a:xfrm>
            <a:prstGeom prst="rect">
              <a:avLst/>
            </a:prstGeom>
          </p:spPr>
          <p:txBody>
            <a:bodyPr lIns="50800" tIns="50800" rIns="50800" bIns="50800" rtlCol="0" anchor="t"/>
            <a:lstStyle/>
            <a:p>
              <a:pPr algn="ctr">
                <a:lnSpc>
                  <a:spcPts val="1319"/>
                </a:lnSpc>
              </a:pPr>
              <a:endParaRPr lang="nb-NO" noProof="0"/>
            </a:p>
            <a:p>
              <a:pPr algn="ctr">
                <a:lnSpc>
                  <a:spcPts val="1319"/>
                </a:lnSpc>
              </a:pPr>
              <a:r>
                <a:rPr lang="nb-NO" sz="1099" b="1" noProof="0">
                  <a:solidFill>
                    <a:srgbClr val="000000"/>
                  </a:solidFill>
                  <a:latin typeface="Arial Bold"/>
                  <a:ea typeface="Arial Bold"/>
                  <a:cs typeface="Arial Bold"/>
                  <a:sym typeface="Arial Bold"/>
                </a:rPr>
                <a:t>Trygghet, tilvenning og relasjoner</a:t>
              </a:r>
            </a:p>
            <a:p>
              <a:pPr algn="ctr">
                <a:lnSpc>
                  <a:spcPts val="1319"/>
                </a:lnSpc>
              </a:pPr>
              <a:r>
                <a:rPr lang="nb-NO" sz="1099" i="1" noProof="0">
                  <a:solidFill>
                    <a:srgbClr val="000000"/>
                  </a:solidFill>
                  <a:latin typeface="Arial Italics"/>
                  <a:ea typeface="Arial Italics"/>
                  <a:cs typeface="Arial Italics"/>
                  <a:sym typeface="Arial Italics"/>
                </a:rPr>
                <a:t>«Barnehagen skal møte barna med tillit og respekt, og bidra til at alle barn opplever </a:t>
              </a:r>
            </a:p>
            <a:p>
              <a:pPr algn="ctr">
                <a:lnSpc>
                  <a:spcPts val="1319"/>
                </a:lnSpc>
              </a:pPr>
              <a:r>
                <a:rPr lang="nb-NO" sz="1099" i="1" noProof="0">
                  <a:solidFill>
                    <a:srgbClr val="000000"/>
                  </a:solidFill>
                  <a:latin typeface="Arial Italics"/>
                  <a:ea typeface="Arial Italics"/>
                  <a:cs typeface="Arial Italics"/>
                  <a:sym typeface="Arial Italics"/>
                </a:rPr>
                <a:t>trivsel og glede i lek og læring.»</a:t>
              </a:r>
            </a:p>
            <a:p>
              <a:pPr algn="ctr">
                <a:lnSpc>
                  <a:spcPts val="1319"/>
                </a:lnSpc>
              </a:pPr>
              <a:endParaRPr lang="nb-NO" sz="1099" i="1" noProof="0">
                <a:solidFill>
                  <a:srgbClr val="000000"/>
                </a:solidFill>
                <a:latin typeface="Arial Italics"/>
                <a:ea typeface="Arial Italics"/>
                <a:cs typeface="Arial Italics"/>
                <a:sym typeface="Arial Italics"/>
              </a:endParaRPr>
            </a:p>
            <a:p>
              <a:pPr algn="ctr">
                <a:lnSpc>
                  <a:spcPts val="1319"/>
                </a:lnSpc>
              </a:pPr>
              <a:r>
                <a:rPr lang="nb-NO" sz="1099" i="1" noProof="0">
                  <a:solidFill>
                    <a:srgbClr val="000000"/>
                  </a:solidFill>
                  <a:latin typeface="Arial Italics"/>
                  <a:ea typeface="Arial Italics"/>
                  <a:cs typeface="Arial Italics"/>
                  <a:sym typeface="Arial Italics"/>
                </a:rPr>
                <a:t>«Leken skal ha en sentral plass </a:t>
              </a:r>
            </a:p>
            <a:p>
              <a:pPr algn="ctr">
                <a:lnSpc>
                  <a:spcPts val="1319"/>
                </a:lnSpc>
              </a:pPr>
              <a:r>
                <a:rPr lang="nb-NO" sz="1099" i="1" noProof="0">
                  <a:solidFill>
                    <a:srgbClr val="000000"/>
                  </a:solidFill>
                  <a:latin typeface="Arial Italics"/>
                  <a:ea typeface="Arial Italics"/>
                  <a:cs typeface="Arial Italics"/>
                  <a:sym typeface="Arial Italics"/>
                </a:rPr>
                <a:t>i barnehagen, og alle barn skal få oppleve </a:t>
              </a:r>
            </a:p>
            <a:p>
              <a:pPr algn="ctr">
                <a:lnSpc>
                  <a:spcPts val="1319"/>
                </a:lnSpc>
              </a:pPr>
              <a:r>
                <a:rPr lang="nb-NO" sz="1099" i="1" noProof="0">
                  <a:solidFill>
                    <a:srgbClr val="000000"/>
                  </a:solidFill>
                  <a:latin typeface="Arial Italics"/>
                  <a:ea typeface="Arial Italics"/>
                  <a:cs typeface="Arial Italics"/>
                  <a:sym typeface="Arial Italics"/>
                </a:rPr>
                <a:t>et rikt og variert språkmiljø.»</a:t>
              </a:r>
            </a:p>
          </p:txBody>
        </p:sp>
      </p:grpSp>
      <p:sp>
        <p:nvSpPr>
          <p:cNvPr id="19" name="Freeform 19"/>
          <p:cNvSpPr/>
          <p:nvPr/>
        </p:nvSpPr>
        <p:spPr>
          <a:xfrm>
            <a:off x="5122093" y="5646261"/>
            <a:ext cx="1836911" cy="1299759"/>
          </a:xfrm>
          <a:custGeom>
            <a:avLst/>
            <a:gdLst/>
            <a:ahLst/>
            <a:cxnLst/>
            <a:rect l="l" t="t" r="r" b="b"/>
            <a:pathLst>
              <a:path w="1836911" h="1299759">
                <a:moveTo>
                  <a:pt x="0" y="0"/>
                </a:moveTo>
                <a:lnTo>
                  <a:pt x="1836911" y="0"/>
                </a:lnTo>
                <a:lnTo>
                  <a:pt x="1836911" y="1299759"/>
                </a:lnTo>
                <a:lnTo>
                  <a:pt x="0" y="1299759"/>
                </a:lnTo>
                <a:lnTo>
                  <a:pt x="0" y="0"/>
                </a:lnTo>
                <a:close/>
              </a:path>
            </a:pathLst>
          </a:custGeom>
          <a:blipFill>
            <a:blip r:embed="rId4"/>
            <a:stretch>
              <a:fillRect l="-21" r="-21"/>
            </a:stretch>
          </a:blipFill>
        </p:spPr>
        <p:txBody>
          <a:bodyPr/>
          <a:lstStyle/>
          <a:p>
            <a:endParaRPr lang="nb-NO" noProof="0"/>
          </a:p>
        </p:txBody>
      </p:sp>
      <p:sp>
        <p:nvSpPr>
          <p:cNvPr id="20" name="Freeform 20"/>
          <p:cNvSpPr/>
          <p:nvPr/>
        </p:nvSpPr>
        <p:spPr>
          <a:xfrm>
            <a:off x="3884112" y="5603699"/>
            <a:ext cx="1373401" cy="1328487"/>
          </a:xfrm>
          <a:custGeom>
            <a:avLst/>
            <a:gdLst/>
            <a:ahLst/>
            <a:cxnLst/>
            <a:rect l="l" t="t" r="r" b="b"/>
            <a:pathLst>
              <a:path w="1373401" h="1328487">
                <a:moveTo>
                  <a:pt x="0" y="0"/>
                </a:moveTo>
                <a:lnTo>
                  <a:pt x="1373401" y="0"/>
                </a:lnTo>
                <a:lnTo>
                  <a:pt x="1373401" y="1328486"/>
                </a:lnTo>
                <a:lnTo>
                  <a:pt x="0" y="1328486"/>
                </a:lnTo>
                <a:lnTo>
                  <a:pt x="0" y="0"/>
                </a:lnTo>
                <a:close/>
              </a:path>
            </a:pathLst>
          </a:custGeom>
          <a:blipFill>
            <a:blip r:embed="rId5"/>
            <a:stretch>
              <a:fillRect l="-13997" r="-22767"/>
            </a:stretch>
          </a:blipFill>
        </p:spPr>
        <p:txBody>
          <a:bodyPr/>
          <a:lstStyle/>
          <a:p>
            <a:endParaRPr lang="nb-NO" noProof="0"/>
          </a:p>
        </p:txBody>
      </p:sp>
      <p:sp>
        <p:nvSpPr>
          <p:cNvPr id="21" name="Freeform 21"/>
          <p:cNvSpPr/>
          <p:nvPr/>
        </p:nvSpPr>
        <p:spPr>
          <a:xfrm>
            <a:off x="1400951" y="5326468"/>
            <a:ext cx="685010" cy="969673"/>
          </a:xfrm>
          <a:custGeom>
            <a:avLst/>
            <a:gdLst/>
            <a:ahLst/>
            <a:cxnLst/>
            <a:rect l="l" t="t" r="r" b="b"/>
            <a:pathLst>
              <a:path w="685010" h="969673">
                <a:moveTo>
                  <a:pt x="0" y="0"/>
                </a:moveTo>
                <a:lnTo>
                  <a:pt x="685010" y="0"/>
                </a:lnTo>
                <a:lnTo>
                  <a:pt x="685010" y="969673"/>
                </a:lnTo>
                <a:lnTo>
                  <a:pt x="0" y="969673"/>
                </a:lnTo>
                <a:lnTo>
                  <a:pt x="0" y="0"/>
                </a:lnTo>
                <a:close/>
              </a:path>
            </a:pathLst>
          </a:custGeom>
          <a:blipFill>
            <a:blip r:embed="rId6"/>
            <a:stretch>
              <a:fillRect/>
            </a:stretch>
          </a:blipFill>
        </p:spPr>
        <p:txBody>
          <a:bodyPr/>
          <a:lstStyle/>
          <a:p>
            <a:endParaRPr lang="nb-NO" noProof="0"/>
          </a:p>
        </p:txBody>
      </p:sp>
      <p:sp>
        <p:nvSpPr>
          <p:cNvPr id="22" name="Freeform 22"/>
          <p:cNvSpPr/>
          <p:nvPr/>
        </p:nvSpPr>
        <p:spPr>
          <a:xfrm flipH="1">
            <a:off x="710135" y="5663936"/>
            <a:ext cx="1140124" cy="1390297"/>
          </a:xfrm>
          <a:custGeom>
            <a:avLst/>
            <a:gdLst/>
            <a:ahLst/>
            <a:cxnLst/>
            <a:rect l="l" t="t" r="r" b="b"/>
            <a:pathLst>
              <a:path w="1140124" h="1390297">
                <a:moveTo>
                  <a:pt x="1140124" y="0"/>
                </a:moveTo>
                <a:lnTo>
                  <a:pt x="0" y="0"/>
                </a:lnTo>
                <a:lnTo>
                  <a:pt x="0" y="1390297"/>
                </a:lnTo>
                <a:lnTo>
                  <a:pt x="1140124" y="1390297"/>
                </a:lnTo>
                <a:lnTo>
                  <a:pt x="1140124" y="0"/>
                </a:lnTo>
                <a:close/>
              </a:path>
            </a:pathLst>
          </a:custGeom>
          <a:blipFill>
            <a:blip r:embed="rId7"/>
            <a:stretch>
              <a:fillRect l="-8319" r="-51251" b="-4723"/>
            </a:stretch>
          </a:blipFill>
        </p:spPr>
        <p:txBody>
          <a:bodyPr/>
          <a:lstStyle/>
          <a:p>
            <a:endParaRPr lang="nb-NO" noProof="0"/>
          </a:p>
        </p:txBody>
      </p:sp>
      <p:sp>
        <p:nvSpPr>
          <p:cNvPr id="23" name="Freeform 23"/>
          <p:cNvSpPr/>
          <p:nvPr/>
        </p:nvSpPr>
        <p:spPr>
          <a:xfrm>
            <a:off x="1804867" y="5538636"/>
            <a:ext cx="1850645" cy="1481044"/>
          </a:xfrm>
          <a:custGeom>
            <a:avLst/>
            <a:gdLst/>
            <a:ahLst/>
            <a:cxnLst/>
            <a:rect l="l" t="t" r="r" b="b"/>
            <a:pathLst>
              <a:path w="1850645" h="1481044">
                <a:moveTo>
                  <a:pt x="0" y="0"/>
                </a:moveTo>
                <a:lnTo>
                  <a:pt x="1850645" y="0"/>
                </a:lnTo>
                <a:lnTo>
                  <a:pt x="1850645" y="1481044"/>
                </a:lnTo>
                <a:lnTo>
                  <a:pt x="0" y="1481044"/>
                </a:lnTo>
                <a:lnTo>
                  <a:pt x="0" y="0"/>
                </a:lnTo>
                <a:close/>
              </a:path>
            </a:pathLst>
          </a:custGeom>
          <a:blipFill>
            <a:blip r:embed="rId8"/>
            <a:stretch>
              <a:fillRect/>
            </a:stretch>
          </a:blipFill>
        </p:spPr>
        <p:txBody>
          <a:bodyPr/>
          <a:lstStyle/>
          <a:p>
            <a:endParaRPr lang="nb-NO" noProof="0"/>
          </a:p>
        </p:txBody>
      </p:sp>
      <p:sp>
        <p:nvSpPr>
          <p:cNvPr id="24" name="Freeform 24"/>
          <p:cNvSpPr/>
          <p:nvPr/>
        </p:nvSpPr>
        <p:spPr>
          <a:xfrm rot="278861">
            <a:off x="8928292" y="4587432"/>
            <a:ext cx="905365" cy="1279525"/>
          </a:xfrm>
          <a:custGeom>
            <a:avLst/>
            <a:gdLst/>
            <a:ahLst/>
            <a:cxnLst/>
            <a:rect l="l" t="t" r="r" b="b"/>
            <a:pathLst>
              <a:path w="905365" h="1279525">
                <a:moveTo>
                  <a:pt x="0" y="0"/>
                </a:moveTo>
                <a:lnTo>
                  <a:pt x="905365" y="0"/>
                </a:lnTo>
                <a:lnTo>
                  <a:pt x="905365" y="1279525"/>
                </a:lnTo>
                <a:lnTo>
                  <a:pt x="0" y="1279525"/>
                </a:lnTo>
                <a:lnTo>
                  <a:pt x="0" y="0"/>
                </a:lnTo>
                <a:close/>
              </a:path>
            </a:pathLst>
          </a:custGeom>
          <a:blipFill>
            <a:blip r:embed="rId9"/>
            <a:stretch>
              <a:fillRect/>
            </a:stretch>
          </a:blipFill>
        </p:spPr>
        <p:txBody>
          <a:bodyPr/>
          <a:lstStyle/>
          <a:p>
            <a:endParaRPr lang="nb-NO" noProof="0"/>
          </a:p>
        </p:txBody>
      </p:sp>
      <p:sp>
        <p:nvSpPr>
          <p:cNvPr id="25" name="Freeform 25"/>
          <p:cNvSpPr/>
          <p:nvPr/>
        </p:nvSpPr>
        <p:spPr>
          <a:xfrm rot="546356">
            <a:off x="8289677" y="5392348"/>
            <a:ext cx="938323" cy="1328252"/>
          </a:xfrm>
          <a:custGeom>
            <a:avLst/>
            <a:gdLst/>
            <a:ahLst/>
            <a:cxnLst/>
            <a:rect l="l" t="t" r="r" b="b"/>
            <a:pathLst>
              <a:path w="938323" h="1328252">
                <a:moveTo>
                  <a:pt x="0" y="0"/>
                </a:moveTo>
                <a:lnTo>
                  <a:pt x="938323" y="0"/>
                </a:lnTo>
                <a:lnTo>
                  <a:pt x="938323" y="1328252"/>
                </a:lnTo>
                <a:lnTo>
                  <a:pt x="0" y="1328252"/>
                </a:lnTo>
                <a:lnTo>
                  <a:pt x="0" y="0"/>
                </a:lnTo>
                <a:close/>
              </a:path>
            </a:pathLst>
          </a:custGeom>
          <a:blipFill>
            <a:blip r:embed="rId10"/>
            <a:stretch>
              <a:fillRect/>
            </a:stretch>
          </a:blipFill>
        </p:spPr>
        <p:txBody>
          <a:bodyPr/>
          <a:lstStyle/>
          <a:p>
            <a:endParaRPr lang="nb-NO" noProof="0"/>
          </a:p>
        </p:txBody>
      </p:sp>
      <p:sp>
        <p:nvSpPr>
          <p:cNvPr id="26" name="Freeform 26"/>
          <p:cNvSpPr/>
          <p:nvPr/>
        </p:nvSpPr>
        <p:spPr>
          <a:xfrm rot="-502847">
            <a:off x="7553150" y="4627600"/>
            <a:ext cx="918563" cy="1300280"/>
          </a:xfrm>
          <a:custGeom>
            <a:avLst/>
            <a:gdLst/>
            <a:ahLst/>
            <a:cxnLst/>
            <a:rect l="l" t="t" r="r" b="b"/>
            <a:pathLst>
              <a:path w="918563" h="1300280">
                <a:moveTo>
                  <a:pt x="0" y="0"/>
                </a:moveTo>
                <a:lnTo>
                  <a:pt x="918562" y="0"/>
                </a:lnTo>
                <a:lnTo>
                  <a:pt x="918562" y="1300280"/>
                </a:lnTo>
                <a:lnTo>
                  <a:pt x="0" y="1300280"/>
                </a:lnTo>
                <a:lnTo>
                  <a:pt x="0" y="0"/>
                </a:lnTo>
                <a:close/>
              </a:path>
            </a:pathLst>
          </a:custGeom>
          <a:blipFill>
            <a:blip r:embed="rId11"/>
            <a:stretch>
              <a:fillRect/>
            </a:stretch>
          </a:blipFill>
        </p:spPr>
        <p:txBody>
          <a:bodyPr/>
          <a:lstStyle/>
          <a:p>
            <a:endParaRPr lang="nb-NO" noProof="0"/>
          </a:p>
        </p:txBody>
      </p:sp>
      <p:sp>
        <p:nvSpPr>
          <p:cNvPr id="27" name="TextBox 27"/>
          <p:cNvSpPr txBox="1"/>
          <p:nvPr/>
        </p:nvSpPr>
        <p:spPr>
          <a:xfrm>
            <a:off x="4606312" y="364214"/>
            <a:ext cx="1302402"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AUGUST</a:t>
            </a:r>
          </a:p>
        </p:txBody>
      </p:sp>
      <p:sp>
        <p:nvSpPr>
          <p:cNvPr id="28" name="TextBox 28"/>
          <p:cNvSpPr txBox="1"/>
          <p:nvPr/>
        </p:nvSpPr>
        <p:spPr>
          <a:xfrm>
            <a:off x="644460" y="821015"/>
            <a:ext cx="9547441" cy="2847975"/>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Trygghet, tilvenning og relasjoner</a:t>
            </a:r>
          </a:p>
          <a:p>
            <a:pPr algn="l">
              <a:lnSpc>
                <a:spcPts val="1319"/>
              </a:lnSpc>
            </a:pPr>
            <a:r>
              <a:rPr lang="nb-NO" sz="1099" b="1" noProof="0">
                <a:solidFill>
                  <a:srgbClr val="000000"/>
                </a:solidFill>
                <a:latin typeface="Arial Bold"/>
                <a:ea typeface="Arial Bold"/>
                <a:cs typeface="Arial Bold"/>
                <a:sym typeface="Arial Bold"/>
              </a:rPr>
              <a:t>Fagområde:  «Nærmiljø og samfunn», «kommunikasjon språk og tekst»</a:t>
            </a:r>
          </a:p>
          <a:p>
            <a:pPr algn="l">
              <a:lnSpc>
                <a:spcPts val="1319"/>
              </a:lnSpc>
            </a:pPr>
            <a:r>
              <a:rPr lang="nb-NO" sz="1099" noProof="0">
                <a:solidFill>
                  <a:srgbClr val="000000"/>
                </a:solidFill>
                <a:latin typeface="Arial"/>
                <a:ea typeface="Arial"/>
                <a:cs typeface="Arial"/>
                <a:sym typeface="Arial"/>
              </a:rPr>
              <a:t>August markerer starten på et nytt barnehageår, og vårt viktigste fokus er å skape trygghet, tilhørighet og gode relasjoner for alle barn. Vi ønsker nye og gamle barn velkommen til et år fylt med lek, vennskap, opplevelser og læring.</a:t>
            </a:r>
          </a:p>
          <a:p>
            <a:pPr algn="l">
              <a:lnSpc>
                <a:spcPts val="1319"/>
              </a:lnSpc>
            </a:pPr>
            <a:r>
              <a:rPr lang="nb-NO" sz="1099" noProof="0">
                <a:solidFill>
                  <a:srgbClr val="000000"/>
                </a:solidFill>
                <a:latin typeface="Arial"/>
                <a:ea typeface="Arial"/>
                <a:cs typeface="Arial"/>
                <a:sym typeface="Arial"/>
              </a:rPr>
              <a:t>I denne perioden legger vi stor vekt på tilvenning og det å bli kjent med hverandre, barnehagens rutiner og nærmiljø. Gjennom lek, samtaler og felles opplevelser får barna mulighet til å bygge relasjoner til både barn og voksne. Vi arbeider for at alle barn skal oppleve trygghet, bli sett og føle at de hører til i fellesskapet.</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Lek er barnas viktigste arena for utvikling og læring. Gjennom leken blir barna kjent med hverandre, utforsker omgivelsene og utvikler sosial kompetanse. Personalet er tilstedeværende voksne som støtter barna i å komme inn i lek, etablere vennskap og oppleve mestring.</a:t>
            </a:r>
          </a:p>
          <a:p>
            <a:pPr algn="l">
              <a:lnSpc>
                <a:spcPts val="1319"/>
              </a:lnSpc>
            </a:pPr>
            <a:r>
              <a:rPr lang="nb-NO" sz="1099" noProof="0">
                <a:solidFill>
                  <a:srgbClr val="000000"/>
                </a:solidFill>
                <a:latin typeface="Arial"/>
                <a:ea typeface="Arial"/>
                <a:cs typeface="Arial"/>
                <a:sym typeface="Arial"/>
              </a:rPr>
              <a:t>Språk utvikles i samspill med andre, og vi har derfor fokus på gode samtaler gjennom hele dagen. Vi setter ord på opplevelser, følelser og handlinger, leser bøker, synger sanger og bruker språket aktivt i lek og hverdagsaktiviteter. På denne måten bidrar vi til å skape et rikt og inkluderende språkmiljø for alle barn.</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Gjennom turer i nærmiljøet og utforsking av barnehagens uteområde blir barna kjent med omgivelsene sine og opplever tilhørighet til nærmiljøet. Vi ønsker at august skal være en måned preget av omsorg, trygghet, glede og gode møter mellom barn, foreldre og ansatte.</a:t>
            </a:r>
          </a:p>
          <a:p>
            <a:pPr algn="l">
              <a:lnSpc>
                <a:spcPts val="1319"/>
              </a:lnSpc>
            </a:pPr>
            <a:r>
              <a:rPr lang="nb-NO" sz="1099" noProof="0">
                <a:solidFill>
                  <a:srgbClr val="000000"/>
                </a:solidFill>
                <a:latin typeface="Arial"/>
                <a:ea typeface="Arial"/>
                <a:cs typeface="Arial"/>
                <a:sym typeface="Arial"/>
              </a:rPr>
              <a:t>Vi ser frem til et nytt og spennende år sammen med dere!</a:t>
            </a:r>
          </a:p>
        </p:txBody>
      </p:sp>
      <p:sp>
        <p:nvSpPr>
          <p:cNvPr id="29" name="TextBox 29"/>
          <p:cNvSpPr txBox="1"/>
          <p:nvPr/>
        </p:nvSpPr>
        <p:spPr>
          <a:xfrm>
            <a:off x="3955816" y="3936373"/>
            <a:ext cx="2775175" cy="1128514"/>
          </a:xfrm>
          <a:prstGeom prst="rect">
            <a:avLst/>
          </a:prstGeom>
        </p:spPr>
        <p:txBody>
          <a:bodyPr lIns="0" tIns="0" rIns="0" bIns="0" rtlCol="0" anchor="t">
            <a:spAutoFit/>
          </a:bodyPr>
          <a:lstStyle/>
          <a:p>
            <a:pPr algn="ctr">
              <a:lnSpc>
                <a:spcPts val="1100"/>
              </a:lnSpc>
            </a:pPr>
            <a:r>
              <a:rPr lang="nb-NO" sz="1100" b="1" noProof="0" dirty="0">
                <a:solidFill>
                  <a:srgbClr val="000000"/>
                </a:solidFill>
                <a:latin typeface="Arial Bold"/>
                <a:ea typeface="Arial Bold"/>
                <a:cs typeface="Arial Bold"/>
                <a:sym typeface="Arial Bold"/>
              </a:rPr>
              <a:t>Bamseklubben (førskolebarna):</a:t>
            </a:r>
          </a:p>
          <a:p>
            <a:pPr algn="ctr">
              <a:lnSpc>
                <a:spcPts val="1100"/>
              </a:lnSpc>
            </a:pPr>
            <a:r>
              <a:rPr lang="nb-NO" sz="1100" noProof="0" dirty="0">
                <a:solidFill>
                  <a:srgbClr val="000000"/>
                </a:solidFill>
                <a:latin typeface="Arial"/>
                <a:ea typeface="Arial"/>
                <a:cs typeface="Arial"/>
                <a:sym typeface="Arial"/>
              </a:rPr>
              <a:t>I år vil bamseklubben starte med kick </a:t>
            </a:r>
            <a:r>
              <a:rPr lang="nb-NO" sz="1100" noProof="0" dirty="0" err="1">
                <a:solidFill>
                  <a:srgbClr val="000000"/>
                </a:solidFill>
                <a:latin typeface="Arial"/>
                <a:ea typeface="Arial"/>
                <a:cs typeface="Arial"/>
                <a:sym typeface="Arial"/>
              </a:rPr>
              <a:t>off</a:t>
            </a:r>
            <a:r>
              <a:rPr lang="nb-NO" sz="1100" noProof="0" dirty="0">
                <a:solidFill>
                  <a:srgbClr val="000000"/>
                </a:solidFill>
                <a:latin typeface="Arial"/>
                <a:ea typeface="Arial"/>
                <a:cs typeface="Arial"/>
                <a:sym typeface="Arial"/>
              </a:rPr>
              <a:t> i uke 36, Vi skal være i naustet/skogen, bygge samhold, gjøre oss kjent med «skoleboken», og slik skape gode rammer for bamsegruppen.</a:t>
            </a:r>
          </a:p>
          <a:p>
            <a:pPr algn="ctr">
              <a:lnSpc>
                <a:spcPts val="1100"/>
              </a:lnSpc>
            </a:pPr>
            <a:endParaRPr lang="nb-NO" sz="1100" noProof="0" dirty="0">
              <a:solidFill>
                <a:srgbClr val="000000"/>
              </a:solidFill>
              <a:latin typeface="Arial"/>
              <a:ea typeface="Arial"/>
              <a:cs typeface="Arial"/>
              <a:sym typeface="Arial"/>
            </a:endParaRPr>
          </a:p>
          <a:p>
            <a:pPr algn="ctr">
              <a:lnSpc>
                <a:spcPts val="1100"/>
              </a:lnSpc>
            </a:pPr>
            <a:r>
              <a:rPr lang="nb-NO" sz="1100" b="1" noProof="0" dirty="0">
                <a:solidFill>
                  <a:srgbClr val="000000"/>
                </a:solidFill>
                <a:latin typeface="Arial Bold"/>
                <a:ea typeface="Arial Bold"/>
                <a:cs typeface="Arial Bold"/>
                <a:sym typeface="Arial Bold"/>
              </a:rPr>
              <a:t>PLANDAG 10.august barnehage stengt</a:t>
            </a:r>
            <a:r>
              <a:rPr lang="nb-NO" sz="1100" noProof="0" dirty="0">
                <a:solidFill>
                  <a:srgbClr val="000000"/>
                </a:solidFill>
                <a:latin typeface="Arial"/>
                <a:ea typeface="Arial"/>
                <a:cs typeface="Arial"/>
                <a:sym typeface="Arial"/>
              </a:rPr>
              <a:t>!</a:t>
            </a:r>
          </a:p>
        </p:txBody>
      </p:sp>
      <p:sp>
        <p:nvSpPr>
          <p:cNvPr id="30" name="TextBox 30"/>
          <p:cNvSpPr txBox="1"/>
          <p:nvPr/>
        </p:nvSpPr>
        <p:spPr>
          <a:xfrm>
            <a:off x="7291452" y="3917567"/>
            <a:ext cx="2789844" cy="959985"/>
          </a:xfrm>
          <a:prstGeom prst="rect">
            <a:avLst/>
          </a:prstGeom>
        </p:spPr>
        <p:txBody>
          <a:bodyPr lIns="0" tIns="0" rIns="0" bIns="0" rtlCol="0" anchor="t">
            <a:spAutoFit/>
          </a:bodyPr>
          <a:lstStyle/>
          <a:p>
            <a:pPr algn="ctr">
              <a:lnSpc>
                <a:spcPts val="1110"/>
              </a:lnSpc>
            </a:pPr>
            <a:r>
              <a:rPr lang="nb-NO" sz="1099" b="1" noProof="0">
                <a:solidFill>
                  <a:srgbClr val="000000"/>
                </a:solidFill>
                <a:latin typeface="Arial Bold"/>
                <a:ea typeface="Arial Bold"/>
                <a:cs typeface="Arial Bold"/>
                <a:sym typeface="Arial Bold"/>
              </a:rPr>
              <a:t>Månedens sanger</a:t>
            </a:r>
          </a:p>
          <a:p>
            <a:pPr algn="ctr">
              <a:lnSpc>
                <a:spcPts val="1110"/>
              </a:lnSpc>
            </a:pPr>
            <a:r>
              <a:rPr lang="nb-NO" sz="1099" noProof="0">
                <a:solidFill>
                  <a:srgbClr val="000000"/>
                </a:solidFill>
                <a:latin typeface="Arial"/>
                <a:ea typeface="Arial"/>
                <a:cs typeface="Arial"/>
                <a:sym typeface="Arial"/>
              </a:rPr>
              <a:t>God morgen alle sammen</a:t>
            </a:r>
          </a:p>
          <a:p>
            <a:pPr algn="ctr">
              <a:lnSpc>
                <a:spcPts val="1110"/>
              </a:lnSpc>
            </a:pPr>
            <a:r>
              <a:rPr lang="nb-NO" sz="1099" noProof="0">
                <a:solidFill>
                  <a:srgbClr val="000000"/>
                </a:solidFill>
                <a:latin typeface="Arial"/>
                <a:ea typeface="Arial"/>
                <a:cs typeface="Arial"/>
                <a:sym typeface="Arial"/>
              </a:rPr>
              <a:t>Navnesangen</a:t>
            </a:r>
          </a:p>
          <a:p>
            <a:pPr algn="ctr">
              <a:lnSpc>
                <a:spcPts val="1110"/>
              </a:lnSpc>
            </a:pPr>
            <a:r>
              <a:rPr lang="nb-NO" sz="1099" noProof="0">
                <a:solidFill>
                  <a:srgbClr val="000000"/>
                </a:solidFill>
                <a:latin typeface="Arial"/>
                <a:ea typeface="Arial"/>
                <a:cs typeface="Arial"/>
                <a:sym typeface="Arial"/>
              </a:rPr>
              <a:t>Alle trenger en venn</a:t>
            </a:r>
          </a:p>
          <a:p>
            <a:pPr algn="ctr">
              <a:lnSpc>
                <a:spcPts val="1110"/>
              </a:lnSpc>
            </a:pPr>
            <a:endParaRPr lang="nb-NO" sz="1099" noProof="0">
              <a:solidFill>
                <a:srgbClr val="000000"/>
              </a:solidFill>
              <a:latin typeface="Arial"/>
              <a:ea typeface="Arial"/>
              <a:cs typeface="Arial"/>
              <a:sym typeface="Arial"/>
            </a:endParaRPr>
          </a:p>
          <a:p>
            <a:pPr algn="ctr">
              <a:lnSpc>
                <a:spcPts val="1110"/>
              </a:lnSpc>
            </a:pPr>
            <a:endParaRPr lang="nb-NO" sz="1099" noProof="0">
              <a:solidFill>
                <a:srgbClr val="000000"/>
              </a:solidFill>
              <a:latin typeface="Arial"/>
              <a:ea typeface="Arial"/>
              <a:cs typeface="Arial"/>
              <a:sym typeface="Arial"/>
            </a:endParaRPr>
          </a:p>
          <a:p>
            <a:pPr algn="ctr">
              <a:lnSpc>
                <a:spcPts val="1110"/>
              </a:lnSpc>
            </a:pPr>
            <a:endParaRPr lang="nb-NO" sz="1099" noProof="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544189930"/>
              </p:ext>
            </p:extLst>
          </p:nvPr>
        </p:nvGraphicFramePr>
        <p:xfrm>
          <a:off x="1061028" y="361117"/>
          <a:ext cx="8887361" cy="6563953"/>
        </p:xfrm>
        <a:graphic>
          <a:graphicData uri="http://schemas.openxmlformats.org/drawingml/2006/table">
            <a:tbl>
              <a:tblPr/>
              <a:tblGrid>
                <a:gridCol w="552804">
                  <a:extLst>
                    <a:ext uri="{9D8B030D-6E8A-4147-A177-3AD203B41FA5}">
                      <a16:colId xmlns:a16="http://schemas.microsoft.com/office/drawing/2014/main" val="20000"/>
                    </a:ext>
                  </a:extLst>
                </a:gridCol>
                <a:gridCol w="1190651">
                  <a:extLst>
                    <a:ext uri="{9D8B030D-6E8A-4147-A177-3AD203B41FA5}">
                      <a16:colId xmlns:a16="http://schemas.microsoft.com/office/drawing/2014/main" val="20001"/>
                    </a:ext>
                  </a:extLst>
                </a:gridCol>
                <a:gridCol w="1190651">
                  <a:extLst>
                    <a:ext uri="{9D8B030D-6E8A-4147-A177-3AD203B41FA5}">
                      <a16:colId xmlns:a16="http://schemas.microsoft.com/office/drawing/2014/main" val="20002"/>
                    </a:ext>
                  </a:extLst>
                </a:gridCol>
                <a:gridCol w="1190651">
                  <a:extLst>
                    <a:ext uri="{9D8B030D-6E8A-4147-A177-3AD203B41FA5}">
                      <a16:colId xmlns:a16="http://schemas.microsoft.com/office/drawing/2014/main" val="20003"/>
                    </a:ext>
                  </a:extLst>
                </a:gridCol>
                <a:gridCol w="1190651">
                  <a:extLst>
                    <a:ext uri="{9D8B030D-6E8A-4147-A177-3AD203B41FA5}">
                      <a16:colId xmlns:a16="http://schemas.microsoft.com/office/drawing/2014/main" val="20004"/>
                    </a:ext>
                  </a:extLst>
                </a:gridCol>
                <a:gridCol w="1190651">
                  <a:extLst>
                    <a:ext uri="{9D8B030D-6E8A-4147-A177-3AD203B41FA5}">
                      <a16:colId xmlns:a16="http://schemas.microsoft.com/office/drawing/2014/main" val="20005"/>
                    </a:ext>
                  </a:extLst>
                </a:gridCol>
                <a:gridCol w="1190651">
                  <a:extLst>
                    <a:ext uri="{9D8B030D-6E8A-4147-A177-3AD203B41FA5}">
                      <a16:colId xmlns:a16="http://schemas.microsoft.com/office/drawing/2014/main" val="20006"/>
                    </a:ext>
                  </a:extLst>
                </a:gridCol>
                <a:gridCol w="1190651">
                  <a:extLst>
                    <a:ext uri="{9D8B030D-6E8A-4147-A177-3AD203B41FA5}">
                      <a16:colId xmlns:a16="http://schemas.microsoft.com/office/drawing/2014/main" val="20007"/>
                    </a:ext>
                  </a:extLst>
                </a:gridCol>
              </a:tblGrid>
              <a:tr h="373280">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extLst>
                  <a:ext uri="{0D108BD9-81ED-4DB2-BD59-A6C34878D82A}">
                    <a16:rowId xmlns:a16="http://schemas.microsoft.com/office/drawing/2014/main" val="10000"/>
                  </a:ext>
                </a:extLst>
              </a:tr>
              <a:tr h="874063">
                <a:tc>
                  <a:txBody>
                    <a:bodyPr/>
                    <a:lstStyle/>
                    <a:p>
                      <a:pPr algn="ctr">
                        <a:lnSpc>
                          <a:spcPts val="2159"/>
                        </a:lnSpc>
                        <a:defRPr/>
                      </a:pPr>
                      <a:r>
                        <a:rPr lang="nb-NO" sz="1799" b="1" noProof="0">
                          <a:solidFill>
                            <a:srgbClr val="000000"/>
                          </a:solidFill>
                          <a:latin typeface="Arial Bold"/>
                          <a:ea typeface="Arial Bold"/>
                          <a:cs typeface="Arial Bold"/>
                          <a:sym typeface="Arial Bold"/>
                        </a:rPr>
                        <a:t>31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32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Ellen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Emilia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33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p>
                      <a:pPr algn="l">
                        <a:lnSpc>
                          <a:spcPts val="1199"/>
                        </a:lnSpc>
                      </a:pPr>
                      <a:r>
                        <a:rPr lang="nb-NO" sz="999" noProof="0">
                          <a:solidFill>
                            <a:srgbClr val="000000"/>
                          </a:solidFill>
                          <a:latin typeface="Arial"/>
                          <a:ea typeface="Arial"/>
                          <a:cs typeface="Arial"/>
                          <a:sym typeface="Arial"/>
                        </a:rPr>
                        <a:t>PLANLEGGINGSDAG BARNEHAGEN STENGT</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34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Edvin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35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Falk A O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36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66FF"/>
                    </a:solidFill>
                  </a:tcPr>
                </a:tc>
                <a:tc>
                  <a:txBody>
                    <a:bodyPr/>
                    <a:lstStyle/>
                    <a:p>
                      <a:pPr algn="l">
                        <a:lnSpc>
                          <a:spcPts val="1439"/>
                        </a:lnSpc>
                        <a:defRPr/>
                      </a:pPr>
                      <a:r>
                        <a:rPr lang="nb-NO" sz="1199" noProof="0">
                          <a:solidFill>
                            <a:srgbClr val="000000"/>
                          </a:solidFill>
                          <a:latin typeface="Arial"/>
                          <a:ea typeface="Arial"/>
                          <a:cs typeface="Arial"/>
                          <a:sym typeface="Arial"/>
                        </a:rPr>
                        <a:t>31</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Klara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3" name="TextBox 3"/>
          <p:cNvSpPr txBox="1"/>
          <p:nvPr/>
        </p:nvSpPr>
        <p:spPr>
          <a:xfrm rot="-5400000">
            <a:off x="-1645383" y="2628430"/>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2026.AUGUST</a:t>
            </a:r>
          </a:p>
        </p:txBody>
      </p:sp>
      <p:grpSp>
        <p:nvGrpSpPr>
          <p:cNvPr id="6" name="Group 6"/>
          <p:cNvGrpSpPr/>
          <p:nvPr/>
        </p:nvGrpSpPr>
        <p:grpSpPr>
          <a:xfrm>
            <a:off x="1977770" y="2274510"/>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6718300" y="5454650"/>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9004300" y="4387850"/>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4" name="Group 14"/>
          <p:cNvGrpSpPr/>
          <p:nvPr/>
        </p:nvGrpSpPr>
        <p:grpSpPr>
          <a:xfrm>
            <a:off x="1841500" y="6521450"/>
            <a:ext cx="434207" cy="308229"/>
            <a:chOff x="0" y="0"/>
            <a:chExt cx="578942" cy="410972"/>
          </a:xfrm>
        </p:grpSpPr>
        <p:sp>
          <p:nvSpPr>
            <p:cNvPr id="15" name="Freeform 1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6" name="Group 16"/>
          <p:cNvGrpSpPr/>
          <p:nvPr/>
        </p:nvGrpSpPr>
        <p:grpSpPr>
          <a:xfrm>
            <a:off x="4353957" y="2274509"/>
            <a:ext cx="434207" cy="308229"/>
            <a:chOff x="0" y="0"/>
            <a:chExt cx="578942" cy="410972"/>
          </a:xfrm>
        </p:grpSpPr>
        <p:sp>
          <p:nvSpPr>
            <p:cNvPr id="17" name="Freeform 1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6"/>
          <p:cNvSpPr/>
          <p:nvPr/>
        </p:nvSpPr>
        <p:spPr>
          <a:xfrm>
            <a:off x="7109879" y="3781987"/>
            <a:ext cx="3011053" cy="3389709"/>
          </a:xfrm>
          <a:custGeom>
            <a:avLst/>
            <a:gdLst/>
            <a:ahLst/>
            <a:cxnLst/>
            <a:rect l="l" t="t" r="r" b="b"/>
            <a:pathLst>
              <a:path w="3011053" h="3389709">
                <a:moveTo>
                  <a:pt x="0" y="0"/>
                </a:moveTo>
                <a:lnTo>
                  <a:pt x="3011053" y="0"/>
                </a:lnTo>
                <a:lnTo>
                  <a:pt x="3011053"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17" name="Freeform 17"/>
          <p:cNvSpPr/>
          <p:nvPr/>
        </p:nvSpPr>
        <p:spPr>
          <a:xfrm>
            <a:off x="3988222" y="3787216"/>
            <a:ext cx="3011053" cy="3389709"/>
          </a:xfrm>
          <a:custGeom>
            <a:avLst/>
            <a:gdLst/>
            <a:ahLst/>
            <a:cxnLst/>
            <a:rect l="l" t="t" r="r" b="b"/>
            <a:pathLst>
              <a:path w="3011053" h="3389709">
                <a:moveTo>
                  <a:pt x="0" y="0"/>
                </a:moveTo>
                <a:lnTo>
                  <a:pt x="3011053" y="0"/>
                </a:lnTo>
                <a:lnTo>
                  <a:pt x="3011053" y="3389710"/>
                </a:lnTo>
                <a:lnTo>
                  <a:pt x="0" y="33897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18" name="Freeform 18"/>
          <p:cNvSpPr/>
          <p:nvPr/>
        </p:nvSpPr>
        <p:spPr>
          <a:xfrm>
            <a:off x="757695" y="3747211"/>
            <a:ext cx="3011053" cy="3389709"/>
          </a:xfrm>
          <a:custGeom>
            <a:avLst/>
            <a:gdLst/>
            <a:ahLst/>
            <a:cxnLst/>
            <a:rect l="l" t="t" r="r" b="b"/>
            <a:pathLst>
              <a:path w="3011053" h="3389709">
                <a:moveTo>
                  <a:pt x="0" y="0"/>
                </a:moveTo>
                <a:lnTo>
                  <a:pt x="3011052" y="0"/>
                </a:lnTo>
                <a:lnTo>
                  <a:pt x="3011052" y="3389710"/>
                </a:lnTo>
                <a:lnTo>
                  <a:pt x="0" y="33897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19" name="TextBox 19"/>
          <p:cNvSpPr txBox="1"/>
          <p:nvPr/>
        </p:nvSpPr>
        <p:spPr>
          <a:xfrm>
            <a:off x="7220483" y="4126094"/>
            <a:ext cx="2789844" cy="878196"/>
          </a:xfrm>
          <a:prstGeom prst="rect">
            <a:avLst/>
          </a:prstGeom>
        </p:spPr>
        <p:txBody>
          <a:bodyPr lIns="0" tIns="0" rIns="0" bIns="0" rtlCol="0" anchor="t">
            <a:spAutoFit/>
          </a:bodyPr>
          <a:lstStyle/>
          <a:p>
            <a:pPr algn="ctr">
              <a:lnSpc>
                <a:spcPts val="1199"/>
              </a:lnSpc>
            </a:pPr>
            <a:r>
              <a:rPr lang="nb-NO" sz="1199" b="1" noProof="0">
                <a:solidFill>
                  <a:srgbClr val="000000"/>
                </a:solidFill>
                <a:latin typeface="Arial Bold"/>
                <a:ea typeface="Arial Bold"/>
                <a:cs typeface="Arial Bold"/>
                <a:sym typeface="Arial Bold"/>
              </a:rPr>
              <a:t>Månedens sanger</a:t>
            </a:r>
          </a:p>
          <a:p>
            <a:pPr algn="ctr">
              <a:lnSpc>
                <a:spcPts val="1199"/>
              </a:lnSpc>
            </a:pPr>
            <a:r>
              <a:rPr lang="nb-NO" sz="1199" noProof="0">
                <a:solidFill>
                  <a:srgbClr val="000000"/>
                </a:solidFill>
                <a:latin typeface="Arial"/>
                <a:ea typeface="Arial"/>
                <a:cs typeface="Arial"/>
                <a:sym typeface="Arial"/>
              </a:rPr>
              <a:t>Når det brenner.</a:t>
            </a:r>
          </a:p>
          <a:p>
            <a:pPr algn="ctr">
              <a:lnSpc>
                <a:spcPts val="1199"/>
              </a:lnSpc>
            </a:pPr>
            <a:r>
              <a:rPr lang="nb-NO" sz="1199" noProof="0">
                <a:solidFill>
                  <a:srgbClr val="000000"/>
                </a:solidFill>
                <a:latin typeface="Arial"/>
                <a:ea typeface="Arial"/>
                <a:cs typeface="Arial"/>
                <a:sym typeface="Arial"/>
              </a:rPr>
              <a:t>Alle trenger en venn</a:t>
            </a:r>
          </a:p>
          <a:p>
            <a:pPr algn="ctr">
              <a:lnSpc>
                <a:spcPts val="1199"/>
              </a:lnSpc>
            </a:pPr>
            <a:r>
              <a:rPr lang="nb-NO" sz="1199" noProof="0">
                <a:solidFill>
                  <a:srgbClr val="000000"/>
                </a:solidFill>
                <a:latin typeface="Arial"/>
                <a:ea typeface="Arial"/>
                <a:cs typeface="Arial"/>
                <a:sym typeface="Arial"/>
              </a:rPr>
              <a:t>Hode skulder kne og tå</a:t>
            </a:r>
          </a:p>
          <a:p>
            <a:pPr algn="ctr">
              <a:lnSpc>
                <a:spcPts val="1199"/>
              </a:lnSpc>
            </a:pPr>
            <a:endParaRPr lang="nb-NO" sz="1199" noProof="0">
              <a:solidFill>
                <a:srgbClr val="000000"/>
              </a:solidFill>
              <a:latin typeface="Arial"/>
              <a:ea typeface="Arial"/>
              <a:cs typeface="Arial"/>
              <a:sym typeface="Arial"/>
            </a:endParaRPr>
          </a:p>
          <a:p>
            <a:pPr algn="ctr">
              <a:lnSpc>
                <a:spcPts val="1199"/>
              </a:lnSpc>
            </a:pPr>
            <a:endParaRPr lang="nb-NO" sz="1199" noProof="0">
              <a:solidFill>
                <a:srgbClr val="000000"/>
              </a:solidFill>
              <a:latin typeface="Arial"/>
              <a:ea typeface="Arial"/>
              <a:cs typeface="Arial"/>
              <a:sym typeface="Arial"/>
            </a:endParaRPr>
          </a:p>
        </p:txBody>
      </p:sp>
      <p:grpSp>
        <p:nvGrpSpPr>
          <p:cNvPr id="20" name="Group 20"/>
          <p:cNvGrpSpPr/>
          <p:nvPr/>
        </p:nvGrpSpPr>
        <p:grpSpPr>
          <a:xfrm rot="152640">
            <a:off x="8875654" y="5366270"/>
            <a:ext cx="1135855" cy="1606491"/>
            <a:chOff x="0" y="0"/>
            <a:chExt cx="1736306" cy="2455736"/>
          </a:xfrm>
        </p:grpSpPr>
        <p:sp>
          <p:nvSpPr>
            <p:cNvPr id="21" name="Freeform 21" descr="Et bilde som inneholder tekst, klær, plakat, hatt  Automatisk generert beskrivelse"/>
            <p:cNvSpPr/>
            <p:nvPr/>
          </p:nvSpPr>
          <p:spPr>
            <a:xfrm>
              <a:off x="0" y="0"/>
              <a:ext cx="1736344" cy="2455799"/>
            </a:xfrm>
            <a:custGeom>
              <a:avLst/>
              <a:gdLst/>
              <a:ahLst/>
              <a:cxnLst/>
              <a:rect l="l" t="t" r="r" b="b"/>
              <a:pathLst>
                <a:path w="1736344" h="2455799">
                  <a:moveTo>
                    <a:pt x="0" y="0"/>
                  </a:moveTo>
                  <a:lnTo>
                    <a:pt x="1736344" y="0"/>
                  </a:lnTo>
                  <a:lnTo>
                    <a:pt x="1736344" y="2455799"/>
                  </a:lnTo>
                  <a:lnTo>
                    <a:pt x="0" y="2455799"/>
                  </a:lnTo>
                  <a:lnTo>
                    <a:pt x="0" y="0"/>
                  </a:lnTo>
                  <a:close/>
                </a:path>
              </a:pathLst>
            </a:custGeom>
            <a:blipFill>
              <a:blip r:embed="rId4"/>
              <a:stretch>
                <a:fillRect t="-35" r="2" b="-32"/>
              </a:stretch>
            </a:blipFill>
          </p:spPr>
          <p:txBody>
            <a:bodyPr/>
            <a:lstStyle/>
            <a:p>
              <a:endParaRPr lang="nb-NO" noProof="0"/>
            </a:p>
          </p:txBody>
        </p:sp>
      </p:grpSp>
      <p:grpSp>
        <p:nvGrpSpPr>
          <p:cNvPr id="22" name="Group 22"/>
          <p:cNvGrpSpPr/>
          <p:nvPr/>
        </p:nvGrpSpPr>
        <p:grpSpPr>
          <a:xfrm>
            <a:off x="5664222" y="5598463"/>
            <a:ext cx="1286446" cy="1142106"/>
            <a:chOff x="0" y="0"/>
            <a:chExt cx="2460981" cy="2184857"/>
          </a:xfrm>
        </p:grpSpPr>
        <p:sp>
          <p:nvSpPr>
            <p:cNvPr id="23" name="Freeform 23"/>
            <p:cNvSpPr/>
            <p:nvPr/>
          </p:nvSpPr>
          <p:spPr>
            <a:xfrm>
              <a:off x="0" y="0"/>
              <a:ext cx="2461006" cy="2184908"/>
            </a:xfrm>
            <a:custGeom>
              <a:avLst/>
              <a:gdLst/>
              <a:ahLst/>
              <a:cxnLst/>
              <a:rect l="l" t="t" r="r" b="b"/>
              <a:pathLst>
                <a:path w="2461006" h="2184908">
                  <a:moveTo>
                    <a:pt x="0" y="0"/>
                  </a:moveTo>
                  <a:lnTo>
                    <a:pt x="2461006" y="0"/>
                  </a:lnTo>
                  <a:lnTo>
                    <a:pt x="2461006" y="2184908"/>
                  </a:lnTo>
                  <a:lnTo>
                    <a:pt x="0" y="2184908"/>
                  </a:lnTo>
                  <a:lnTo>
                    <a:pt x="0" y="0"/>
                  </a:lnTo>
                  <a:close/>
                </a:path>
              </a:pathLst>
            </a:custGeom>
            <a:blipFill>
              <a:blip r:embed="rId5"/>
              <a:stretch>
                <a:fillRect t="-50121" r="1" b="-50119"/>
              </a:stretch>
            </a:blipFill>
          </p:spPr>
          <p:txBody>
            <a:bodyPr/>
            <a:lstStyle/>
            <a:p>
              <a:endParaRPr lang="nb-NO" noProof="0"/>
            </a:p>
          </p:txBody>
        </p:sp>
      </p:grpSp>
      <p:sp>
        <p:nvSpPr>
          <p:cNvPr id="24" name="Freeform 24"/>
          <p:cNvSpPr/>
          <p:nvPr/>
        </p:nvSpPr>
        <p:spPr>
          <a:xfrm>
            <a:off x="880024" y="5217852"/>
            <a:ext cx="2775414" cy="1850276"/>
          </a:xfrm>
          <a:custGeom>
            <a:avLst/>
            <a:gdLst/>
            <a:ahLst/>
            <a:cxnLst/>
            <a:rect l="l" t="t" r="r" b="b"/>
            <a:pathLst>
              <a:path w="2775414" h="1850276">
                <a:moveTo>
                  <a:pt x="0" y="0"/>
                </a:moveTo>
                <a:lnTo>
                  <a:pt x="2775414" y="0"/>
                </a:lnTo>
                <a:lnTo>
                  <a:pt x="2775414" y="1850276"/>
                </a:lnTo>
                <a:lnTo>
                  <a:pt x="0" y="1850276"/>
                </a:lnTo>
                <a:lnTo>
                  <a:pt x="0" y="0"/>
                </a:lnTo>
                <a:close/>
              </a:path>
            </a:pathLst>
          </a:custGeom>
          <a:blipFill>
            <a:blip r:embed="rId6"/>
            <a:stretch>
              <a:fillRect/>
            </a:stretch>
          </a:blipFill>
        </p:spPr>
        <p:txBody>
          <a:bodyPr/>
          <a:lstStyle/>
          <a:p>
            <a:endParaRPr lang="nb-NO" noProof="0"/>
          </a:p>
        </p:txBody>
      </p:sp>
      <p:sp>
        <p:nvSpPr>
          <p:cNvPr id="25" name="Freeform 25"/>
          <p:cNvSpPr/>
          <p:nvPr/>
        </p:nvSpPr>
        <p:spPr>
          <a:xfrm rot="-320033">
            <a:off x="7266007" y="5455284"/>
            <a:ext cx="1155104" cy="1632474"/>
          </a:xfrm>
          <a:custGeom>
            <a:avLst/>
            <a:gdLst/>
            <a:ahLst/>
            <a:cxnLst/>
            <a:rect l="l" t="t" r="r" b="b"/>
            <a:pathLst>
              <a:path w="1155104" h="1632474">
                <a:moveTo>
                  <a:pt x="0" y="0"/>
                </a:moveTo>
                <a:lnTo>
                  <a:pt x="1155104" y="0"/>
                </a:lnTo>
                <a:lnTo>
                  <a:pt x="1155104" y="1632474"/>
                </a:lnTo>
                <a:lnTo>
                  <a:pt x="0" y="1632474"/>
                </a:lnTo>
                <a:lnTo>
                  <a:pt x="0" y="0"/>
                </a:lnTo>
                <a:close/>
              </a:path>
            </a:pathLst>
          </a:custGeom>
          <a:blipFill>
            <a:blip r:embed="rId7"/>
            <a:stretch>
              <a:fillRect/>
            </a:stretch>
          </a:blipFill>
        </p:spPr>
        <p:txBody>
          <a:bodyPr/>
          <a:lstStyle/>
          <a:p>
            <a:endParaRPr lang="nb-NO" noProof="0"/>
          </a:p>
        </p:txBody>
      </p:sp>
      <p:sp>
        <p:nvSpPr>
          <p:cNvPr id="26" name="Freeform 26"/>
          <p:cNvSpPr/>
          <p:nvPr/>
        </p:nvSpPr>
        <p:spPr>
          <a:xfrm>
            <a:off x="8033305" y="4918605"/>
            <a:ext cx="1164201" cy="1647454"/>
          </a:xfrm>
          <a:custGeom>
            <a:avLst/>
            <a:gdLst/>
            <a:ahLst/>
            <a:cxnLst/>
            <a:rect l="l" t="t" r="r" b="b"/>
            <a:pathLst>
              <a:path w="1164201" h="1647454">
                <a:moveTo>
                  <a:pt x="0" y="0"/>
                </a:moveTo>
                <a:lnTo>
                  <a:pt x="1164201" y="0"/>
                </a:lnTo>
                <a:lnTo>
                  <a:pt x="1164201" y="1647454"/>
                </a:lnTo>
                <a:lnTo>
                  <a:pt x="0" y="1647454"/>
                </a:lnTo>
                <a:lnTo>
                  <a:pt x="0" y="0"/>
                </a:lnTo>
                <a:close/>
              </a:path>
            </a:pathLst>
          </a:custGeom>
          <a:blipFill>
            <a:blip r:embed="rId8"/>
            <a:stretch>
              <a:fillRect/>
            </a:stretch>
          </a:blipFill>
        </p:spPr>
        <p:txBody>
          <a:bodyPr/>
          <a:lstStyle/>
          <a:p>
            <a:endParaRPr lang="nb-NO" noProof="0"/>
          </a:p>
        </p:txBody>
      </p:sp>
      <p:sp>
        <p:nvSpPr>
          <p:cNvPr id="27" name="TextBox 27"/>
          <p:cNvSpPr txBox="1"/>
          <p:nvPr/>
        </p:nvSpPr>
        <p:spPr>
          <a:xfrm>
            <a:off x="4106161" y="4126094"/>
            <a:ext cx="2775175" cy="735321"/>
          </a:xfrm>
          <a:prstGeom prst="rect">
            <a:avLst/>
          </a:prstGeom>
        </p:spPr>
        <p:txBody>
          <a:bodyPr lIns="0" tIns="0" rIns="0" bIns="0" rtlCol="0" anchor="t">
            <a:spAutoFit/>
          </a:bodyPr>
          <a:lstStyle/>
          <a:p>
            <a:pPr algn="ctr">
              <a:lnSpc>
                <a:spcPts val="1199"/>
              </a:lnSpc>
            </a:pPr>
            <a:r>
              <a:rPr lang="nb-NO" sz="1199" b="1" noProof="0">
                <a:solidFill>
                  <a:srgbClr val="000000"/>
                </a:solidFill>
                <a:latin typeface="Arial Bold"/>
                <a:ea typeface="Arial Bold"/>
                <a:cs typeface="Arial Bold"/>
                <a:sym typeface="Arial Bold"/>
              </a:rPr>
              <a:t>Uke 37: SJØRØVERFEST</a:t>
            </a:r>
          </a:p>
          <a:p>
            <a:pPr algn="ctr">
              <a:lnSpc>
                <a:spcPts val="1199"/>
              </a:lnSpc>
            </a:pPr>
            <a:r>
              <a:rPr lang="nb-NO" sz="1199" noProof="0">
                <a:solidFill>
                  <a:srgbClr val="000000"/>
                </a:solidFill>
                <a:latin typeface="Arial"/>
                <a:ea typeface="Arial"/>
                <a:cs typeface="Arial"/>
                <a:sym typeface="Arial"/>
              </a:rPr>
              <a:t>8. september værforbehold.</a:t>
            </a:r>
          </a:p>
          <a:p>
            <a:pPr algn="ctr">
              <a:lnSpc>
                <a:spcPts val="1199"/>
              </a:lnSpc>
            </a:pPr>
            <a:endParaRPr lang="nb-NO" sz="1199" noProof="0">
              <a:solidFill>
                <a:srgbClr val="000000"/>
              </a:solidFill>
              <a:latin typeface="Arial"/>
              <a:ea typeface="Arial"/>
              <a:cs typeface="Arial"/>
              <a:sym typeface="Arial"/>
            </a:endParaRPr>
          </a:p>
          <a:p>
            <a:pPr algn="ctr">
              <a:lnSpc>
                <a:spcPts val="1199"/>
              </a:lnSpc>
            </a:pPr>
            <a:r>
              <a:rPr lang="nb-NO" sz="1199" b="1" noProof="0">
                <a:solidFill>
                  <a:srgbClr val="000000"/>
                </a:solidFill>
                <a:latin typeface="Arial Bold"/>
                <a:ea typeface="Arial Bold"/>
                <a:cs typeface="Arial Bold"/>
                <a:sym typeface="Arial Bold"/>
              </a:rPr>
              <a:t>Uke 38: BRANNVERNSUKE</a:t>
            </a:r>
          </a:p>
          <a:p>
            <a:pPr algn="ctr">
              <a:lnSpc>
                <a:spcPts val="1199"/>
              </a:lnSpc>
            </a:pPr>
            <a:endParaRPr lang="nb-NO" sz="1199" b="1" noProof="0">
              <a:solidFill>
                <a:srgbClr val="000000"/>
              </a:solidFill>
              <a:latin typeface="Arial Bold"/>
              <a:ea typeface="Arial Bold"/>
              <a:cs typeface="Arial Bold"/>
              <a:sym typeface="Arial Bold"/>
            </a:endParaRPr>
          </a:p>
        </p:txBody>
      </p:sp>
      <p:sp>
        <p:nvSpPr>
          <p:cNvPr id="28" name="TextBox 28"/>
          <p:cNvSpPr txBox="1"/>
          <p:nvPr/>
        </p:nvSpPr>
        <p:spPr>
          <a:xfrm>
            <a:off x="4300661" y="243916"/>
            <a:ext cx="1806416"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SEPTEMBER</a:t>
            </a:r>
          </a:p>
        </p:txBody>
      </p:sp>
      <p:sp>
        <p:nvSpPr>
          <p:cNvPr id="29" name="TextBox 29"/>
          <p:cNvSpPr txBox="1"/>
          <p:nvPr/>
        </p:nvSpPr>
        <p:spPr>
          <a:xfrm>
            <a:off x="746498" y="736950"/>
            <a:ext cx="9177271" cy="3257367"/>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Vennskap, lek og brannsikkerhet:</a:t>
            </a:r>
          </a:p>
          <a:p>
            <a:pPr algn="l">
              <a:lnSpc>
                <a:spcPts val="1319"/>
              </a:lnSpc>
            </a:pPr>
            <a:r>
              <a:rPr lang="nb-NO" sz="1099" b="1" noProof="0">
                <a:solidFill>
                  <a:srgbClr val="000000"/>
                </a:solidFill>
                <a:latin typeface="Arial Bold"/>
                <a:ea typeface="Arial Bold"/>
                <a:cs typeface="Arial Bold"/>
                <a:sym typeface="Arial Bold"/>
              </a:rPr>
              <a:t>Fagområde: «Etikk, </a:t>
            </a:r>
            <a:r>
              <a:rPr lang="nb-NO" sz="1099" b="1" noProof="0" err="1">
                <a:solidFill>
                  <a:srgbClr val="000000"/>
                </a:solidFill>
                <a:latin typeface="Arial Bold"/>
                <a:ea typeface="Arial Bold"/>
                <a:cs typeface="Arial Bold"/>
                <a:sym typeface="Arial Bold"/>
              </a:rPr>
              <a:t>relgion</a:t>
            </a:r>
            <a:r>
              <a:rPr lang="nb-NO" sz="1099" b="1" noProof="0">
                <a:solidFill>
                  <a:srgbClr val="000000"/>
                </a:solidFill>
                <a:latin typeface="Arial Bold"/>
                <a:ea typeface="Arial Bold"/>
                <a:cs typeface="Arial Bold"/>
                <a:sym typeface="Arial Bold"/>
              </a:rPr>
              <a:t> og filosofi» og «Kropp, bevegelse, mat og helse»</a:t>
            </a:r>
          </a:p>
          <a:p>
            <a:pPr algn="l">
              <a:lnSpc>
                <a:spcPts val="1439"/>
              </a:lnSpc>
            </a:pPr>
            <a:endParaRPr lang="nb-NO" sz="1099" b="1" noProof="0">
              <a:solidFill>
                <a:srgbClr val="000000"/>
              </a:solidFill>
              <a:latin typeface="Arial Bold"/>
              <a:ea typeface="Arial Bold"/>
              <a:cs typeface="Arial Bold"/>
              <a:sym typeface="Arial Bold"/>
            </a:endParaRPr>
          </a:p>
          <a:p>
            <a:pPr algn="l">
              <a:lnSpc>
                <a:spcPts val="1319"/>
              </a:lnSpc>
            </a:pPr>
            <a:r>
              <a:rPr lang="nb-NO" sz="1099" noProof="0">
                <a:solidFill>
                  <a:srgbClr val="000000"/>
                </a:solidFill>
                <a:latin typeface="Arial"/>
                <a:ea typeface="Arial"/>
                <a:cs typeface="Arial"/>
                <a:sym typeface="Arial"/>
              </a:rPr>
              <a:t>I september fortsetter vi arbeidet med å skape et trygt og inkluderende fellesskap der alle barn opplever tilhørighet og vennskap. Lek er en viktig arena for sosial utvikling, og vi har særlig fokus på lekekompetanse, inkludering og gode relasjoner mellom barna.</a:t>
            </a:r>
          </a:p>
          <a:p>
            <a:pPr algn="l">
              <a:lnSpc>
                <a:spcPts val="1319"/>
              </a:lnSpc>
            </a:pPr>
            <a:r>
              <a:rPr lang="nb-NO" sz="1099" noProof="0">
                <a:solidFill>
                  <a:srgbClr val="000000"/>
                </a:solidFill>
                <a:latin typeface="Arial"/>
                <a:ea typeface="Arial"/>
                <a:cs typeface="Arial"/>
                <a:sym typeface="Arial"/>
              </a:rPr>
              <a:t>Gjennom lek lærer barna å samarbeide, lytte til hverandre, vente på tur, vise omsorg og løse konflikter. Personalet er aktive og støttende voksne som hjelper barna inn i </a:t>
            </a:r>
            <a:r>
              <a:rPr lang="nb-NO" sz="1099" noProof="0" err="1">
                <a:solidFill>
                  <a:srgbClr val="000000"/>
                </a:solidFill>
                <a:latin typeface="Arial"/>
                <a:ea typeface="Arial"/>
                <a:cs typeface="Arial"/>
                <a:sym typeface="Arial"/>
              </a:rPr>
              <a:t>lekefellesskapet</a:t>
            </a:r>
            <a:r>
              <a:rPr lang="nb-NO" sz="1099" noProof="0">
                <a:solidFill>
                  <a:srgbClr val="000000"/>
                </a:solidFill>
                <a:latin typeface="Arial"/>
                <a:ea typeface="Arial"/>
                <a:cs typeface="Arial"/>
                <a:sym typeface="Arial"/>
              </a:rPr>
              <a:t> og bidrar til at alle får oppleve mestring, vennskap og glede i samspill med andre.</a:t>
            </a:r>
          </a:p>
          <a:p>
            <a:pPr algn="l">
              <a:lnSpc>
                <a:spcPts val="1319"/>
              </a:lnSpc>
            </a:pPr>
            <a:r>
              <a:rPr lang="nb-NO" sz="1099" noProof="0">
                <a:solidFill>
                  <a:srgbClr val="000000"/>
                </a:solidFill>
                <a:latin typeface="Arial"/>
                <a:ea typeface="Arial"/>
                <a:cs typeface="Arial"/>
                <a:sym typeface="Arial"/>
              </a:rPr>
              <a:t>Vi legger til rette for mye fysisk aktivitet både ute og inne. Gjennom variert lek og bevegelse får barna utfordret motoriske ferdigheter, styrket kroppsbevisstheten og opplevd bevegelsesglede. Naturen og uteområdet vårt gir gode muligheter for utforsking, samarbeid og aktiv lek.</a:t>
            </a:r>
          </a:p>
          <a:p>
            <a:pPr algn="l">
              <a:lnSpc>
                <a:spcPts val="1319"/>
              </a:lnSpc>
            </a:pPr>
            <a:r>
              <a:rPr lang="nb-NO" sz="1099" noProof="0">
                <a:solidFill>
                  <a:srgbClr val="000000"/>
                </a:solidFill>
                <a:latin typeface="Arial"/>
                <a:ea typeface="Arial"/>
                <a:cs typeface="Arial"/>
                <a:sym typeface="Arial"/>
              </a:rPr>
              <a:t>Språk er en viktig del av leken, og vi arbeider bevisst med å støtte barnas kommunikasjon gjennom samtaler, rollelek og felles opplevelser. Vi setter ord på følelser, handlinger og erfaringer, og oppmuntrer barna til å uttrykke tanker og ideer i møte med andre.</a:t>
            </a:r>
          </a:p>
          <a:p>
            <a:pPr algn="l">
              <a:lnSpc>
                <a:spcPts val="1319"/>
              </a:lnSpc>
            </a:pPr>
            <a:r>
              <a:rPr lang="nb-NO" sz="1099" noProof="0">
                <a:solidFill>
                  <a:srgbClr val="000000"/>
                </a:solidFill>
                <a:latin typeface="Arial"/>
                <a:ea typeface="Arial"/>
                <a:cs typeface="Arial"/>
                <a:sym typeface="Arial"/>
              </a:rPr>
              <a:t>I løpet av måneden deltar vi også i Brannvernuka, hvor barna får lære om brannsikkerhet gjennom lek, samtaler, aktiviteter og øvelser tilpasset alder og modenhet. Målet er å skape trygghet og kunnskap på en positiv og engasjerende måte.</a:t>
            </a:r>
          </a:p>
          <a:p>
            <a:pPr algn="l">
              <a:lnSpc>
                <a:spcPts val="1319"/>
              </a:lnSpc>
            </a:pPr>
            <a:r>
              <a:rPr lang="nb-NO" sz="1099" noProof="0">
                <a:solidFill>
                  <a:srgbClr val="000000"/>
                </a:solidFill>
                <a:latin typeface="Arial"/>
                <a:ea typeface="Arial"/>
                <a:cs typeface="Arial"/>
                <a:sym typeface="Arial"/>
              </a:rPr>
              <a:t>Det vil også være sjørøverfest for barn og foreldre. Gjennom lek, aktiviteter og fellesskap ønsker vi å skape gode opplevelser og styrke samarbeidet mellom hjem og barnehage. Sjørøverfesten blir en arena for glede, samhold og nye minner for store og små, og selveste Kaptein Sabeltann kommer.</a:t>
            </a:r>
          </a:p>
          <a:p>
            <a:pPr algn="l">
              <a:lnSpc>
                <a:spcPts val="1319"/>
              </a:lnSpc>
            </a:pPr>
            <a:r>
              <a:rPr lang="nb-NO" sz="1099" noProof="0">
                <a:solidFill>
                  <a:srgbClr val="000000"/>
                </a:solidFill>
                <a:latin typeface="Arial"/>
                <a:ea typeface="Arial"/>
                <a:cs typeface="Arial"/>
                <a:sym typeface="Arial"/>
              </a:rPr>
              <a:t>Vi ønsker at september skal være en måned fylt med lek, bevegelse, vennskap og fellesskap, der barna får utvikle både sosial kompetanse, språk og tro på egne evner.</a:t>
            </a:r>
          </a:p>
          <a:p>
            <a:pPr algn="l">
              <a:lnSpc>
                <a:spcPts val="1439"/>
              </a:lnSpc>
            </a:pPr>
            <a:endParaRPr lang="nb-NO" sz="1099" noProof="0">
              <a:solidFill>
                <a:srgbClr val="000000"/>
              </a:solidFill>
              <a:latin typeface="Arial"/>
              <a:ea typeface="Arial"/>
              <a:cs typeface="Arial"/>
              <a:sym typeface="Arial"/>
            </a:endParaRPr>
          </a:p>
        </p:txBody>
      </p:sp>
      <p:sp>
        <p:nvSpPr>
          <p:cNvPr id="30" name="TextBox 30"/>
          <p:cNvSpPr txBox="1"/>
          <p:nvPr/>
        </p:nvSpPr>
        <p:spPr>
          <a:xfrm>
            <a:off x="897464" y="4151028"/>
            <a:ext cx="2700233" cy="990600"/>
          </a:xfrm>
          <a:prstGeom prst="rect">
            <a:avLst/>
          </a:prstGeom>
        </p:spPr>
        <p:txBody>
          <a:bodyPr lIns="0" tIns="0" rIns="0" bIns="0" rtlCol="0" anchor="t">
            <a:spAutoFit/>
          </a:bodyPr>
          <a:lstStyle/>
          <a:p>
            <a:pPr algn="ctr">
              <a:lnSpc>
                <a:spcPts val="1319"/>
              </a:lnSpc>
            </a:pPr>
            <a:r>
              <a:rPr lang="nb-NO" sz="1099" i="1" noProof="0">
                <a:solidFill>
                  <a:srgbClr val="000000"/>
                </a:solidFill>
                <a:latin typeface="Arial Italics"/>
                <a:ea typeface="Arial Italics"/>
                <a:cs typeface="Arial Italics"/>
                <a:sym typeface="Arial Italics"/>
              </a:rPr>
              <a:t>«Leken skal ha en sentral plass i barnehagen, og alle barn skal få oppleve </a:t>
            </a:r>
          </a:p>
          <a:p>
            <a:pPr algn="ctr">
              <a:lnSpc>
                <a:spcPts val="1319"/>
              </a:lnSpc>
            </a:pPr>
            <a:r>
              <a:rPr lang="nb-NO" sz="1099" i="1" noProof="0">
                <a:solidFill>
                  <a:srgbClr val="000000"/>
                </a:solidFill>
                <a:latin typeface="Arial Italics"/>
                <a:ea typeface="Arial Italics"/>
                <a:cs typeface="Arial Italics"/>
                <a:sym typeface="Arial Italics"/>
              </a:rPr>
              <a:t>et rikt og variert språkmiljø.»</a:t>
            </a:r>
          </a:p>
          <a:p>
            <a:pPr algn="ctr">
              <a:lnSpc>
                <a:spcPts val="1319"/>
              </a:lnSpc>
            </a:pPr>
            <a:r>
              <a:rPr lang="nb-NO" sz="1099" i="1" noProof="0">
                <a:solidFill>
                  <a:srgbClr val="000000"/>
                </a:solidFill>
                <a:latin typeface="Arial Italics"/>
                <a:ea typeface="Arial Italics"/>
                <a:cs typeface="Arial Italics"/>
                <a:sym typeface="Arial Italics"/>
              </a:rPr>
              <a:t>«Barnehagen skal fremme vennskap og fellesskap og motvirke alle former for diskriminering og krenkelser.»</a:t>
            </a:r>
          </a:p>
        </p:txBody>
      </p:sp>
      <p:sp>
        <p:nvSpPr>
          <p:cNvPr id="31" name="Freeform 31"/>
          <p:cNvSpPr/>
          <p:nvPr/>
        </p:nvSpPr>
        <p:spPr>
          <a:xfrm>
            <a:off x="4052034" y="4785217"/>
            <a:ext cx="1819686" cy="2332446"/>
          </a:xfrm>
          <a:custGeom>
            <a:avLst/>
            <a:gdLst/>
            <a:ahLst/>
            <a:cxnLst/>
            <a:rect l="l" t="t" r="r" b="b"/>
            <a:pathLst>
              <a:path w="1819686" h="2332446">
                <a:moveTo>
                  <a:pt x="0" y="0"/>
                </a:moveTo>
                <a:lnTo>
                  <a:pt x="1819685" y="0"/>
                </a:lnTo>
                <a:lnTo>
                  <a:pt x="1819685" y="2332446"/>
                </a:lnTo>
                <a:lnTo>
                  <a:pt x="0" y="2332446"/>
                </a:lnTo>
                <a:lnTo>
                  <a:pt x="0" y="0"/>
                </a:lnTo>
                <a:close/>
              </a:path>
            </a:pathLst>
          </a:custGeom>
          <a:blipFill>
            <a:blip r:embed="rId9"/>
            <a:stretch>
              <a:fillRect l="-48750" t="-7005" r="-22636"/>
            </a:stretch>
          </a:blipFill>
        </p:spPr>
        <p:txBody>
          <a:bodyPr/>
          <a:lstStyle/>
          <a:p>
            <a:endParaRPr lang="nb-NO" noProof="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4292609349"/>
              </p:ext>
            </p:extLst>
          </p:nvPr>
        </p:nvGraphicFramePr>
        <p:xfrm>
          <a:off x="1130970" y="423844"/>
          <a:ext cx="8887364" cy="6780910"/>
        </p:xfrm>
        <a:graphic>
          <a:graphicData uri="http://schemas.openxmlformats.org/drawingml/2006/table">
            <a:tbl>
              <a:tblPr/>
              <a:tblGrid>
                <a:gridCol w="543945">
                  <a:extLst>
                    <a:ext uri="{9D8B030D-6E8A-4147-A177-3AD203B41FA5}">
                      <a16:colId xmlns:a16="http://schemas.microsoft.com/office/drawing/2014/main" val="20000"/>
                    </a:ext>
                  </a:extLst>
                </a:gridCol>
                <a:gridCol w="1191917">
                  <a:extLst>
                    <a:ext uri="{9D8B030D-6E8A-4147-A177-3AD203B41FA5}">
                      <a16:colId xmlns:a16="http://schemas.microsoft.com/office/drawing/2014/main" val="20001"/>
                    </a:ext>
                  </a:extLst>
                </a:gridCol>
                <a:gridCol w="1191917">
                  <a:extLst>
                    <a:ext uri="{9D8B030D-6E8A-4147-A177-3AD203B41FA5}">
                      <a16:colId xmlns:a16="http://schemas.microsoft.com/office/drawing/2014/main" val="20002"/>
                    </a:ext>
                  </a:extLst>
                </a:gridCol>
                <a:gridCol w="1191917">
                  <a:extLst>
                    <a:ext uri="{9D8B030D-6E8A-4147-A177-3AD203B41FA5}">
                      <a16:colId xmlns:a16="http://schemas.microsoft.com/office/drawing/2014/main" val="20003"/>
                    </a:ext>
                  </a:extLst>
                </a:gridCol>
                <a:gridCol w="1191917">
                  <a:extLst>
                    <a:ext uri="{9D8B030D-6E8A-4147-A177-3AD203B41FA5}">
                      <a16:colId xmlns:a16="http://schemas.microsoft.com/office/drawing/2014/main" val="20004"/>
                    </a:ext>
                  </a:extLst>
                </a:gridCol>
                <a:gridCol w="1191917">
                  <a:extLst>
                    <a:ext uri="{9D8B030D-6E8A-4147-A177-3AD203B41FA5}">
                      <a16:colId xmlns:a16="http://schemas.microsoft.com/office/drawing/2014/main" val="20005"/>
                    </a:ext>
                  </a:extLst>
                </a:gridCol>
                <a:gridCol w="1191917">
                  <a:extLst>
                    <a:ext uri="{9D8B030D-6E8A-4147-A177-3AD203B41FA5}">
                      <a16:colId xmlns:a16="http://schemas.microsoft.com/office/drawing/2014/main" val="20006"/>
                    </a:ext>
                  </a:extLst>
                </a:gridCol>
                <a:gridCol w="1191917">
                  <a:extLst>
                    <a:ext uri="{9D8B030D-6E8A-4147-A177-3AD203B41FA5}">
                      <a16:colId xmlns:a16="http://schemas.microsoft.com/office/drawing/2014/main" val="20007"/>
                    </a:ext>
                  </a:extLst>
                </a:gridCol>
              </a:tblGrid>
              <a:tr h="373640">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nchor="ctr">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1064304">
                <a:tc>
                  <a:txBody>
                    <a:bodyPr/>
                    <a:lstStyle/>
                    <a:p>
                      <a:pPr algn="ctr">
                        <a:lnSpc>
                          <a:spcPts val="2159"/>
                        </a:lnSpc>
                        <a:defRPr/>
                      </a:pPr>
                      <a:r>
                        <a:rPr lang="nb-NO" sz="1799" b="1" noProof="0">
                          <a:solidFill>
                            <a:srgbClr val="000000"/>
                          </a:solidFill>
                          <a:latin typeface="Arial Bold"/>
                          <a:ea typeface="Arial Bold"/>
                          <a:cs typeface="Arial Bold"/>
                          <a:sym typeface="Arial Bold"/>
                        </a:rPr>
                        <a:t>36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p>
                      <a:pPr algn="l">
                        <a:lnSpc>
                          <a:spcPts val="143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p>
                      <a:pPr algn="l">
                        <a:lnSpc>
                          <a:spcPts val="1439"/>
                        </a:lnSpc>
                      </a:pPr>
                      <a:r>
                        <a:rPr lang="nb-NO" sz="1199" noProof="0">
                          <a:solidFill>
                            <a:srgbClr val="000000"/>
                          </a:solidFill>
                          <a:latin typeface="Arial"/>
                          <a:ea typeface="Arial"/>
                          <a:cs typeface="Arial"/>
                          <a:sym typeface="Arial"/>
                        </a:rPr>
                        <a:t>Dugnad</a:t>
                      </a: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4304">
                <a:tc>
                  <a:txBody>
                    <a:bodyPr/>
                    <a:lstStyle/>
                    <a:p>
                      <a:pPr algn="ctr">
                        <a:lnSpc>
                          <a:spcPts val="2159"/>
                        </a:lnSpc>
                        <a:defRPr/>
                      </a:pPr>
                      <a:r>
                        <a:rPr lang="nb-NO" sz="1799" b="1" noProof="0">
                          <a:solidFill>
                            <a:srgbClr val="000000"/>
                          </a:solidFill>
                          <a:latin typeface="Arial Bold"/>
                          <a:ea typeface="Arial Bold"/>
                          <a:cs typeface="Arial Bold"/>
                          <a:sym typeface="Arial Bold"/>
                        </a:rPr>
                        <a:t>37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p>
                      <a:pPr algn="l">
                        <a:lnSpc>
                          <a:spcPts val="1439"/>
                        </a:lnSpc>
                      </a:pPr>
                      <a:r>
                        <a:rPr lang="nb-NO" sz="1199" noProof="0">
                          <a:solidFill>
                            <a:srgbClr val="000000"/>
                          </a:solidFill>
                          <a:latin typeface="Arial"/>
                          <a:ea typeface="Arial"/>
                          <a:cs typeface="Arial"/>
                          <a:sym typeface="Arial"/>
                        </a:rPr>
                        <a:t>Sjørøverfest</a:t>
                      </a:r>
                      <a:br>
                        <a:rPr lang="nb-NO" sz="1199" noProof="0">
                          <a:solidFill>
                            <a:srgbClr val="000000"/>
                          </a:solidFill>
                          <a:latin typeface="Arial"/>
                          <a:ea typeface="Arial"/>
                          <a:cs typeface="Arial"/>
                          <a:sym typeface="Arial"/>
                        </a:rPr>
                      </a:b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Ane</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t>
                      </a:r>
                    </a:p>
                    <a:p>
                      <a:pPr algn="l">
                        <a:lnSpc>
                          <a:spcPts val="1439"/>
                        </a:lnSpc>
                      </a:pPr>
                      <a:r>
                        <a:rPr lang="nb-NO" sz="1199" b="1" noProof="0">
                          <a:solidFill>
                            <a:srgbClr val="000000"/>
                          </a:solidFill>
                          <a:latin typeface="Arial Bold"/>
                          <a:ea typeface="Arial Bold"/>
                          <a:cs typeface="Arial Bold"/>
                          <a:sym typeface="Arial Bold"/>
                        </a:rPr>
                        <a:t>Loke 1 år</a:t>
                      </a: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278708">
                <a:tc>
                  <a:txBody>
                    <a:bodyPr/>
                    <a:lstStyle/>
                    <a:p>
                      <a:pPr algn="ctr">
                        <a:lnSpc>
                          <a:spcPts val="2159"/>
                        </a:lnSpc>
                        <a:defRPr/>
                      </a:pPr>
                      <a:r>
                        <a:rPr lang="nb-NO" sz="1799" b="1" noProof="0">
                          <a:solidFill>
                            <a:srgbClr val="000000"/>
                          </a:solidFill>
                          <a:latin typeface="Arial Bold"/>
                          <a:ea typeface="Arial Bold"/>
                          <a:cs typeface="Arial Bold"/>
                          <a:sym typeface="Arial Bold"/>
                        </a:rPr>
                        <a:t>38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Anna 4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79646"/>
                    </a:solidFill>
                  </a:tcPr>
                </a:tc>
                <a:extLst>
                  <a:ext uri="{0D108BD9-81ED-4DB2-BD59-A6C34878D82A}">
                    <a16:rowId xmlns:a16="http://schemas.microsoft.com/office/drawing/2014/main" val="10003"/>
                  </a:ext>
                </a:extLst>
              </a:tr>
              <a:tr h="996710">
                <a:tc>
                  <a:txBody>
                    <a:bodyPr/>
                    <a:lstStyle/>
                    <a:p>
                      <a:pPr algn="ctr">
                        <a:lnSpc>
                          <a:spcPts val="2159"/>
                        </a:lnSpc>
                        <a:defRPr/>
                      </a:pPr>
                      <a:r>
                        <a:rPr lang="nb-NO" sz="1799" b="1" noProof="0">
                          <a:solidFill>
                            <a:srgbClr val="000000"/>
                          </a:solidFill>
                          <a:latin typeface="Arial Bold"/>
                          <a:ea typeface="Arial Bold"/>
                          <a:cs typeface="Arial Bold"/>
                          <a:sym typeface="Arial Bold"/>
                        </a:rPr>
                        <a:t>39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064304">
                <a:tc>
                  <a:txBody>
                    <a:bodyPr/>
                    <a:lstStyle/>
                    <a:p>
                      <a:pPr algn="ctr">
                        <a:lnSpc>
                          <a:spcPts val="2159"/>
                        </a:lnSpc>
                        <a:defRPr/>
                      </a:pPr>
                      <a:r>
                        <a:rPr lang="nb-NO" sz="1799" b="1" noProof="0">
                          <a:solidFill>
                            <a:srgbClr val="000000"/>
                          </a:solidFill>
                          <a:latin typeface="Arial Bold"/>
                          <a:ea typeface="Arial Bold"/>
                          <a:cs typeface="Arial Bold"/>
                          <a:sym typeface="Arial Bold"/>
                        </a:rPr>
                        <a:t>40</a:t>
                      </a:r>
                      <a:endParaRPr lang="nb-NO" sz="1100" noProof="0"/>
                    </a:p>
                    <a:p>
                      <a:pPr algn="l">
                        <a:lnSpc>
                          <a:spcPts val="215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Toril</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Ylva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73292" y="2756342"/>
            <a:ext cx="5063042"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2026 . SEPTEMBER</a:t>
            </a:r>
          </a:p>
        </p:txBody>
      </p:sp>
      <p:grpSp>
        <p:nvGrpSpPr>
          <p:cNvPr id="4" name="Group 4"/>
          <p:cNvGrpSpPr/>
          <p:nvPr/>
        </p:nvGrpSpPr>
        <p:grpSpPr>
          <a:xfrm>
            <a:off x="3218775" y="6767544"/>
            <a:ext cx="434245" cy="308229"/>
            <a:chOff x="11750" y="-75844"/>
            <a:chExt cx="578993" cy="410972"/>
          </a:xfrm>
        </p:grpSpPr>
        <p:sp>
          <p:nvSpPr>
            <p:cNvPr id="5" name="Freeform 5"/>
            <p:cNvSpPr/>
            <p:nvPr/>
          </p:nvSpPr>
          <p:spPr>
            <a:xfrm>
              <a:off x="11750" y="-75844"/>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6" name="Group 6"/>
          <p:cNvGrpSpPr/>
          <p:nvPr/>
        </p:nvGrpSpPr>
        <p:grpSpPr>
          <a:xfrm>
            <a:off x="4344659" y="4502990"/>
            <a:ext cx="434245" cy="308229"/>
            <a:chOff x="-15304" y="913064"/>
            <a:chExt cx="578993" cy="410972"/>
          </a:xfrm>
        </p:grpSpPr>
        <p:sp>
          <p:nvSpPr>
            <p:cNvPr id="7" name="Freeform 7"/>
            <p:cNvSpPr/>
            <p:nvPr/>
          </p:nvSpPr>
          <p:spPr>
            <a:xfrm>
              <a:off x="-15304" y="913064"/>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4344659" y="2786061"/>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1923577" y="6779326"/>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sp>
        <p:nvSpPr>
          <p:cNvPr id="12" name="TextBox 12"/>
          <p:cNvSpPr txBox="1"/>
          <p:nvPr/>
        </p:nvSpPr>
        <p:spPr>
          <a:xfrm rot="-5400000">
            <a:off x="924218" y="4592534"/>
            <a:ext cx="896903" cy="129138"/>
          </a:xfrm>
          <a:prstGeom prst="rect">
            <a:avLst/>
          </a:prstGeom>
        </p:spPr>
        <p:txBody>
          <a:bodyPr lIns="0" tIns="0" rIns="0" bIns="0" rtlCol="0" anchor="t">
            <a:spAutoFit/>
          </a:bodyPr>
          <a:lstStyle/>
          <a:p>
            <a:pPr algn="l">
              <a:lnSpc>
                <a:spcPts val="1079"/>
              </a:lnSpc>
            </a:pPr>
            <a:r>
              <a:rPr lang="nb-NO" sz="800" b="1" noProof="0">
                <a:solidFill>
                  <a:srgbClr val="000000"/>
                </a:solidFill>
                <a:latin typeface="Arial Bold"/>
                <a:ea typeface="Arial Bold"/>
                <a:cs typeface="Arial Bold"/>
                <a:sym typeface="Arial Bold"/>
              </a:rPr>
              <a:t>BRANNVERNUKE</a:t>
            </a:r>
          </a:p>
        </p:txBody>
      </p:sp>
      <p:grpSp>
        <p:nvGrpSpPr>
          <p:cNvPr id="13" name="Group 13"/>
          <p:cNvGrpSpPr/>
          <p:nvPr/>
        </p:nvGrpSpPr>
        <p:grpSpPr>
          <a:xfrm>
            <a:off x="7861300" y="2786062"/>
            <a:ext cx="434207" cy="308229"/>
            <a:chOff x="0" y="0"/>
            <a:chExt cx="578942" cy="410972"/>
          </a:xfrm>
        </p:grpSpPr>
        <p:sp>
          <p:nvSpPr>
            <p:cNvPr id="14" name="Freeform 14"/>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sp>
        <p:nvSpPr>
          <p:cNvPr id="16" name="Freeform 31">
            <a:extLst>
              <a:ext uri="{FF2B5EF4-FFF2-40B4-BE49-F238E27FC236}">
                <a16:creationId xmlns:a16="http://schemas.microsoft.com/office/drawing/2014/main" id="{AE17A498-3BDB-4887-90E9-9EEEE673D493}"/>
              </a:ext>
            </a:extLst>
          </p:cNvPr>
          <p:cNvSpPr/>
          <p:nvPr/>
        </p:nvSpPr>
        <p:spPr>
          <a:xfrm>
            <a:off x="2969867" y="2641808"/>
            <a:ext cx="914400" cy="1087350"/>
          </a:xfrm>
          <a:custGeom>
            <a:avLst/>
            <a:gdLst/>
            <a:ahLst/>
            <a:cxnLst/>
            <a:rect l="l" t="t" r="r" b="b"/>
            <a:pathLst>
              <a:path w="1819686" h="2332446">
                <a:moveTo>
                  <a:pt x="0" y="0"/>
                </a:moveTo>
                <a:lnTo>
                  <a:pt x="1819685" y="0"/>
                </a:lnTo>
                <a:lnTo>
                  <a:pt x="1819685" y="2332446"/>
                </a:lnTo>
                <a:lnTo>
                  <a:pt x="0" y="2332446"/>
                </a:lnTo>
                <a:lnTo>
                  <a:pt x="0" y="0"/>
                </a:lnTo>
                <a:close/>
              </a:path>
            </a:pathLst>
          </a:custGeom>
          <a:blipFill>
            <a:blip r:embed="rId4"/>
            <a:stretch>
              <a:fillRect l="-48750" t="-7005" r="-22636"/>
            </a:stretch>
          </a:blipFill>
        </p:spPr>
        <p:txBody>
          <a:bodyPr/>
          <a:lstStyle/>
          <a:p>
            <a:endParaRPr lang="nb-NO" noProof="0"/>
          </a:p>
        </p:txBody>
      </p:sp>
      <p:pic>
        <p:nvPicPr>
          <p:cNvPr id="20" name="Bilde 19">
            <a:extLst>
              <a:ext uri="{FF2B5EF4-FFF2-40B4-BE49-F238E27FC236}">
                <a16:creationId xmlns:a16="http://schemas.microsoft.com/office/drawing/2014/main" id="{807F373C-3017-B888-5CF4-CE415C54B01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70500" y="1263650"/>
            <a:ext cx="1143000" cy="85725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06393" y="3689347"/>
            <a:ext cx="3011053" cy="3555721"/>
          </a:xfrm>
          <a:custGeom>
            <a:avLst/>
            <a:gdLst/>
            <a:ahLst/>
            <a:cxnLst/>
            <a:rect l="l" t="t" r="r" b="b"/>
            <a:pathLst>
              <a:path w="3011053" h="3555721">
                <a:moveTo>
                  <a:pt x="0" y="0"/>
                </a:moveTo>
                <a:lnTo>
                  <a:pt x="3011052" y="0"/>
                </a:lnTo>
                <a:lnTo>
                  <a:pt x="3011052" y="3555720"/>
                </a:lnTo>
                <a:lnTo>
                  <a:pt x="0" y="35557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3" name="Freeform 3"/>
          <p:cNvSpPr/>
          <p:nvPr/>
        </p:nvSpPr>
        <p:spPr>
          <a:xfrm>
            <a:off x="3735000" y="3707835"/>
            <a:ext cx="3011053" cy="3555721"/>
          </a:xfrm>
          <a:custGeom>
            <a:avLst/>
            <a:gdLst/>
            <a:ahLst/>
            <a:cxnLst/>
            <a:rect l="l" t="t" r="r" b="b"/>
            <a:pathLst>
              <a:path w="3011053" h="3555721">
                <a:moveTo>
                  <a:pt x="0" y="0"/>
                </a:moveTo>
                <a:lnTo>
                  <a:pt x="3011053" y="0"/>
                </a:lnTo>
                <a:lnTo>
                  <a:pt x="3011053" y="3555720"/>
                </a:lnTo>
                <a:lnTo>
                  <a:pt x="0" y="35557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4" name="Freeform 4"/>
          <p:cNvSpPr/>
          <p:nvPr/>
        </p:nvSpPr>
        <p:spPr>
          <a:xfrm>
            <a:off x="474888" y="3689347"/>
            <a:ext cx="3011053" cy="3555721"/>
          </a:xfrm>
          <a:custGeom>
            <a:avLst/>
            <a:gdLst/>
            <a:ahLst/>
            <a:cxnLst/>
            <a:rect l="l" t="t" r="r" b="b"/>
            <a:pathLst>
              <a:path w="3011053" h="3555721">
                <a:moveTo>
                  <a:pt x="0" y="0"/>
                </a:moveTo>
                <a:lnTo>
                  <a:pt x="3011052" y="0"/>
                </a:lnTo>
                <a:lnTo>
                  <a:pt x="3011052" y="3555720"/>
                </a:lnTo>
                <a:lnTo>
                  <a:pt x="0" y="355572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51" name="Freeform 51"/>
          <p:cNvSpPr/>
          <p:nvPr/>
        </p:nvSpPr>
        <p:spPr>
          <a:xfrm>
            <a:off x="3944757" y="4878202"/>
            <a:ext cx="2591538" cy="2202806"/>
          </a:xfrm>
          <a:custGeom>
            <a:avLst/>
            <a:gdLst/>
            <a:ahLst/>
            <a:cxnLst/>
            <a:rect l="l" t="t" r="r" b="b"/>
            <a:pathLst>
              <a:path w="2591538" h="2202806">
                <a:moveTo>
                  <a:pt x="0" y="0"/>
                </a:moveTo>
                <a:lnTo>
                  <a:pt x="2591539" y="0"/>
                </a:lnTo>
                <a:lnTo>
                  <a:pt x="2591539" y="2202807"/>
                </a:lnTo>
                <a:lnTo>
                  <a:pt x="0" y="2202807"/>
                </a:lnTo>
                <a:lnTo>
                  <a:pt x="0" y="0"/>
                </a:lnTo>
                <a:close/>
              </a:path>
            </a:pathLst>
          </a:custGeom>
          <a:blipFill>
            <a:blip r:embed="rId4"/>
            <a:stretch>
              <a:fillRect/>
            </a:stretch>
          </a:blipFill>
        </p:spPr>
        <p:txBody>
          <a:bodyPr/>
          <a:lstStyle/>
          <a:p>
            <a:endParaRPr lang="nb-NO" noProof="0"/>
          </a:p>
        </p:txBody>
      </p:sp>
      <p:sp>
        <p:nvSpPr>
          <p:cNvPr id="52" name="Freeform 52"/>
          <p:cNvSpPr/>
          <p:nvPr/>
        </p:nvSpPr>
        <p:spPr>
          <a:xfrm>
            <a:off x="7254242" y="5202326"/>
            <a:ext cx="1179780" cy="1669500"/>
          </a:xfrm>
          <a:custGeom>
            <a:avLst/>
            <a:gdLst/>
            <a:ahLst/>
            <a:cxnLst/>
            <a:rect l="l" t="t" r="r" b="b"/>
            <a:pathLst>
              <a:path w="1179780" h="1669500">
                <a:moveTo>
                  <a:pt x="0" y="0"/>
                </a:moveTo>
                <a:lnTo>
                  <a:pt x="1179779" y="0"/>
                </a:lnTo>
                <a:lnTo>
                  <a:pt x="1179779" y="1669500"/>
                </a:lnTo>
                <a:lnTo>
                  <a:pt x="0" y="1669500"/>
                </a:lnTo>
                <a:lnTo>
                  <a:pt x="0" y="0"/>
                </a:lnTo>
                <a:close/>
              </a:path>
            </a:pathLst>
          </a:custGeom>
          <a:blipFill>
            <a:blip r:embed="rId5"/>
            <a:stretch>
              <a:fillRect/>
            </a:stretch>
          </a:blipFill>
        </p:spPr>
        <p:txBody>
          <a:bodyPr/>
          <a:lstStyle/>
          <a:p>
            <a:endParaRPr lang="nb-NO" noProof="0"/>
          </a:p>
        </p:txBody>
      </p:sp>
      <p:sp>
        <p:nvSpPr>
          <p:cNvPr id="53" name="Freeform 53"/>
          <p:cNvSpPr/>
          <p:nvPr/>
        </p:nvSpPr>
        <p:spPr>
          <a:xfrm rot="406283">
            <a:off x="8208171" y="4848794"/>
            <a:ext cx="1156551" cy="1636147"/>
          </a:xfrm>
          <a:custGeom>
            <a:avLst/>
            <a:gdLst/>
            <a:ahLst/>
            <a:cxnLst/>
            <a:rect l="l" t="t" r="r" b="b"/>
            <a:pathLst>
              <a:path w="1156551" h="1636147">
                <a:moveTo>
                  <a:pt x="0" y="0"/>
                </a:moveTo>
                <a:lnTo>
                  <a:pt x="1156551" y="0"/>
                </a:lnTo>
                <a:lnTo>
                  <a:pt x="1156551" y="1636147"/>
                </a:lnTo>
                <a:lnTo>
                  <a:pt x="0" y="1636147"/>
                </a:lnTo>
                <a:lnTo>
                  <a:pt x="0" y="0"/>
                </a:lnTo>
                <a:close/>
              </a:path>
            </a:pathLst>
          </a:custGeom>
          <a:blipFill>
            <a:blip r:embed="rId6"/>
            <a:stretch>
              <a:fillRect/>
            </a:stretch>
          </a:blipFill>
        </p:spPr>
        <p:txBody>
          <a:bodyPr/>
          <a:lstStyle/>
          <a:p>
            <a:endParaRPr lang="nb-NO" noProof="0"/>
          </a:p>
        </p:txBody>
      </p:sp>
      <p:sp>
        <p:nvSpPr>
          <p:cNvPr id="54" name="Freeform 54"/>
          <p:cNvSpPr/>
          <p:nvPr/>
        </p:nvSpPr>
        <p:spPr>
          <a:xfrm>
            <a:off x="8786446" y="5467207"/>
            <a:ext cx="1175846" cy="1663933"/>
          </a:xfrm>
          <a:custGeom>
            <a:avLst/>
            <a:gdLst/>
            <a:ahLst/>
            <a:cxnLst/>
            <a:rect l="l" t="t" r="r" b="b"/>
            <a:pathLst>
              <a:path w="1175846" h="1663933">
                <a:moveTo>
                  <a:pt x="0" y="0"/>
                </a:moveTo>
                <a:lnTo>
                  <a:pt x="1175847" y="0"/>
                </a:lnTo>
                <a:lnTo>
                  <a:pt x="1175847" y="1663934"/>
                </a:lnTo>
                <a:lnTo>
                  <a:pt x="0" y="1663934"/>
                </a:lnTo>
                <a:lnTo>
                  <a:pt x="0" y="0"/>
                </a:lnTo>
                <a:close/>
              </a:path>
            </a:pathLst>
          </a:custGeom>
          <a:blipFill>
            <a:blip r:embed="rId7"/>
            <a:stretch>
              <a:fillRect/>
            </a:stretch>
          </a:blipFill>
        </p:spPr>
        <p:txBody>
          <a:bodyPr/>
          <a:lstStyle/>
          <a:p>
            <a:endParaRPr lang="nb-NO" noProof="0"/>
          </a:p>
        </p:txBody>
      </p:sp>
      <p:sp>
        <p:nvSpPr>
          <p:cNvPr id="55" name="TextBox 55"/>
          <p:cNvSpPr txBox="1"/>
          <p:nvPr/>
        </p:nvSpPr>
        <p:spPr>
          <a:xfrm>
            <a:off x="4269619" y="351225"/>
            <a:ext cx="1491044"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OKTOBER</a:t>
            </a:r>
          </a:p>
        </p:txBody>
      </p:sp>
      <p:sp>
        <p:nvSpPr>
          <p:cNvPr id="56" name="TextBox 56"/>
          <p:cNvSpPr txBox="1"/>
          <p:nvPr/>
        </p:nvSpPr>
        <p:spPr>
          <a:xfrm>
            <a:off x="474888" y="750264"/>
            <a:ext cx="9642558" cy="3071621"/>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Utforsking i naturen</a:t>
            </a:r>
          </a:p>
          <a:p>
            <a:pPr algn="l">
              <a:lnSpc>
                <a:spcPts val="1679"/>
              </a:lnSpc>
            </a:pPr>
            <a:endParaRPr lang="nb-NO" sz="1599" b="1" noProof="0">
              <a:solidFill>
                <a:srgbClr val="000000"/>
              </a:solidFill>
              <a:latin typeface="Arial Bold"/>
              <a:ea typeface="Arial Bold"/>
              <a:cs typeface="Arial Bold"/>
              <a:sym typeface="Arial Bold"/>
            </a:endParaRPr>
          </a:p>
          <a:p>
            <a:pPr algn="l">
              <a:lnSpc>
                <a:spcPts val="1319"/>
              </a:lnSpc>
            </a:pPr>
            <a:r>
              <a:rPr lang="nb-NO" sz="1099" b="1" noProof="0">
                <a:solidFill>
                  <a:srgbClr val="000000"/>
                </a:solidFill>
                <a:latin typeface="Arial Bold"/>
                <a:ea typeface="Arial Bold"/>
                <a:cs typeface="Arial Bold"/>
                <a:sym typeface="Arial Bold"/>
              </a:rPr>
              <a:t>Fagområde: «natur miljø og teknologi»</a:t>
            </a:r>
          </a:p>
          <a:p>
            <a:pPr algn="l">
              <a:lnSpc>
                <a:spcPts val="1319"/>
              </a:lnSpc>
            </a:pPr>
            <a:r>
              <a:rPr lang="nb-NO" sz="1099" noProof="0">
                <a:solidFill>
                  <a:srgbClr val="000000"/>
                </a:solidFill>
                <a:latin typeface="Arial"/>
                <a:ea typeface="Arial"/>
                <a:cs typeface="Arial"/>
                <a:sym typeface="Arial"/>
              </a:rPr>
              <a:t>I oktober retter vi oppmerksomheten mot naturen og de mange mulighetene den gir for lek, læring og utforsking. Høsten byr på spennende opplevelser i nærmiljøet, og vi bruker naturen aktivt som arena for undring, mestring og fellesskap. Gjennom turer til sjø og fjære får barna utforske naturens mangfold, oppleve årstidens forandringer og utvikle respekt og omsorg for miljøet rundt seg.</a:t>
            </a:r>
          </a:p>
          <a:p>
            <a:pPr algn="l">
              <a:lnSpc>
                <a:spcPts val="1319"/>
              </a:lnSpc>
            </a:pPr>
            <a:r>
              <a:rPr lang="nb-NO" sz="1099" noProof="0">
                <a:solidFill>
                  <a:srgbClr val="000000"/>
                </a:solidFill>
                <a:latin typeface="Arial"/>
                <a:ea typeface="Arial"/>
                <a:cs typeface="Arial"/>
                <a:sym typeface="Arial"/>
              </a:rPr>
              <a:t>Barna får erfare naturen med hele kroppen gjennom lek, bevegelse og utforsking. Vi undersøker hva vi finner i fjæra, ser på høstfarger, samler naturmaterialer og undrer oss over vær, vind og dyreliv. Gjennom slike opplevelser får barna mulighet til å stille spørsmål, finne egne løsninger og utvikle nysgjerrighet og utforskertrang. Språk er en viktig del av arbeidet vårt denne måneden. Vi setter ord på det vi opplever, bruker begreper knyttet til natur og miljø og oppmuntrer barna til å dele tanker, erfaringer og spørsmål. Gjennom samtaler, bøker, sanger og lek styrker vi barnas ordforråd og forståelse av verden rundt dem.</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I oktober markerer vi også FN-dagen. Gjennom aktiviteter og samtaler tilpasset barnas alder ønsker vi å skape forståelse for fellesskap, mangfold, vennskap og det å ta vare på hverandre. Vi løfter frem verdier som inkludering, respekt og omsorg, og snakker om at mennesker kan leve ulikt, men har de samme rettighetene og behovene for trygghet og tilhørighet.</a:t>
            </a:r>
          </a:p>
          <a:p>
            <a:pPr algn="l">
              <a:lnSpc>
                <a:spcPts val="1319"/>
              </a:lnSpc>
            </a:pPr>
            <a:r>
              <a:rPr lang="nb-NO" sz="1099" noProof="0">
                <a:solidFill>
                  <a:srgbClr val="000000"/>
                </a:solidFill>
                <a:latin typeface="Arial"/>
                <a:ea typeface="Arial"/>
                <a:cs typeface="Arial"/>
                <a:sym typeface="Arial"/>
              </a:rPr>
              <a:t>Vi ønsker at oktober skal være en måned preget av nysgjerrighet, undring og opplevelser i naturen, hvor barna får utforske, leke og lære sammen i møte med sjø, fjære og nærmiljø.</a:t>
            </a:r>
          </a:p>
          <a:p>
            <a:pPr algn="l">
              <a:lnSpc>
                <a:spcPts val="1367"/>
              </a:lnSpc>
            </a:pPr>
            <a:endParaRPr lang="nb-NO" sz="1099" noProof="0">
              <a:solidFill>
                <a:srgbClr val="000000"/>
              </a:solidFill>
              <a:latin typeface="Arial"/>
              <a:ea typeface="Arial"/>
              <a:cs typeface="Arial"/>
              <a:sym typeface="Arial"/>
            </a:endParaRPr>
          </a:p>
        </p:txBody>
      </p:sp>
      <p:sp>
        <p:nvSpPr>
          <p:cNvPr id="57" name="TextBox 57"/>
          <p:cNvSpPr txBox="1"/>
          <p:nvPr/>
        </p:nvSpPr>
        <p:spPr>
          <a:xfrm>
            <a:off x="3778768" y="4136209"/>
            <a:ext cx="2775175" cy="846386"/>
          </a:xfrm>
          <a:prstGeom prst="rect">
            <a:avLst/>
          </a:prstGeom>
        </p:spPr>
        <p:txBody>
          <a:bodyPr lIns="0" tIns="0" rIns="0" bIns="0" rtlCol="0" anchor="t">
            <a:spAutoFit/>
          </a:bodyPr>
          <a:lstStyle/>
          <a:p>
            <a:pPr algn="ctr">
              <a:lnSpc>
                <a:spcPts val="1099"/>
              </a:lnSpc>
            </a:pPr>
            <a:r>
              <a:rPr lang="nb-NO" sz="1099" b="1" noProof="0" dirty="0">
                <a:solidFill>
                  <a:srgbClr val="000000"/>
                </a:solidFill>
                <a:latin typeface="Arial Bold"/>
                <a:ea typeface="Arial Bold"/>
                <a:cs typeface="Arial Bold"/>
                <a:sym typeface="Arial Bold"/>
              </a:rPr>
              <a:t>Uke 40: </a:t>
            </a:r>
            <a:r>
              <a:rPr lang="nb-NO" sz="1099" noProof="0" dirty="0">
                <a:solidFill>
                  <a:srgbClr val="000000"/>
                </a:solidFill>
                <a:latin typeface="Arial"/>
                <a:ea typeface="Arial"/>
                <a:cs typeface="Arial"/>
                <a:sym typeface="Arial"/>
              </a:rPr>
              <a:t>Besøksdag 1.klasse</a:t>
            </a:r>
          </a:p>
          <a:p>
            <a:pPr algn="ctr">
              <a:lnSpc>
                <a:spcPts val="1099"/>
              </a:lnSpc>
            </a:pPr>
            <a:r>
              <a:rPr lang="nb-NO" sz="1099" b="1" noProof="0" dirty="0">
                <a:solidFill>
                  <a:srgbClr val="000000"/>
                </a:solidFill>
                <a:latin typeface="Arial Bold"/>
                <a:ea typeface="Arial Bold"/>
                <a:cs typeface="Arial Bold"/>
                <a:sym typeface="Arial Bold"/>
              </a:rPr>
              <a:t>24. oktober: </a:t>
            </a:r>
            <a:r>
              <a:rPr lang="nb-NO" sz="1099" noProof="0" dirty="0">
                <a:solidFill>
                  <a:srgbClr val="000000"/>
                </a:solidFill>
                <a:latin typeface="Arial"/>
                <a:ea typeface="Arial"/>
                <a:cs typeface="Arial"/>
                <a:sym typeface="Arial"/>
              </a:rPr>
              <a:t>FN dagen</a:t>
            </a:r>
          </a:p>
          <a:p>
            <a:pPr algn="ctr">
              <a:lnSpc>
                <a:spcPts val="1099"/>
              </a:lnSpc>
            </a:pPr>
            <a:r>
              <a:rPr lang="nb-NO" sz="1099" b="1" noProof="0" dirty="0">
                <a:solidFill>
                  <a:srgbClr val="000000"/>
                </a:solidFill>
                <a:latin typeface="Arial Bold"/>
                <a:ea typeface="Arial Bold"/>
                <a:cs typeface="Arial Bold"/>
                <a:sym typeface="Arial Bold"/>
              </a:rPr>
              <a:t>Uke 41: </a:t>
            </a:r>
            <a:r>
              <a:rPr lang="nb-NO" sz="1099" noProof="0" dirty="0">
                <a:solidFill>
                  <a:srgbClr val="000000"/>
                </a:solidFill>
                <a:latin typeface="Arial"/>
                <a:ea typeface="Arial"/>
                <a:cs typeface="Arial"/>
                <a:sym typeface="Arial"/>
              </a:rPr>
              <a:t>Høstferie for skolene gi gjerne beskjed om ditt barn skal ha ferie.</a:t>
            </a:r>
          </a:p>
          <a:p>
            <a:pPr algn="ctr">
              <a:lnSpc>
                <a:spcPts val="1099"/>
              </a:lnSpc>
            </a:pPr>
            <a:r>
              <a:rPr lang="nb-NO" sz="1099" b="1" noProof="0" dirty="0">
                <a:solidFill>
                  <a:srgbClr val="000000"/>
                </a:solidFill>
                <a:latin typeface="Arial Bold"/>
                <a:ea typeface="Arial Bold"/>
                <a:cs typeface="Arial Bold"/>
                <a:sym typeface="Arial Bold"/>
              </a:rPr>
              <a:t>9.Okt </a:t>
            </a:r>
            <a:r>
              <a:rPr lang="nb-NO" sz="1099" noProof="0" dirty="0">
                <a:solidFill>
                  <a:srgbClr val="000000"/>
                </a:solidFill>
                <a:latin typeface="Arial"/>
                <a:ea typeface="Arial"/>
                <a:cs typeface="Arial"/>
                <a:sym typeface="Arial"/>
              </a:rPr>
              <a:t>PLANLEGGINGSDAG </a:t>
            </a:r>
          </a:p>
          <a:p>
            <a:pPr algn="ctr">
              <a:lnSpc>
                <a:spcPts val="1099"/>
              </a:lnSpc>
            </a:pPr>
            <a:endParaRPr lang="nb-NO" sz="1099" noProof="0" dirty="0">
              <a:solidFill>
                <a:srgbClr val="000000"/>
              </a:solidFill>
              <a:latin typeface="Arial"/>
              <a:ea typeface="Arial"/>
              <a:cs typeface="Arial"/>
              <a:sym typeface="Arial"/>
            </a:endParaRPr>
          </a:p>
        </p:txBody>
      </p:sp>
      <p:sp>
        <p:nvSpPr>
          <p:cNvPr id="58" name="TextBox 58"/>
          <p:cNvSpPr txBox="1"/>
          <p:nvPr/>
        </p:nvSpPr>
        <p:spPr>
          <a:xfrm>
            <a:off x="7216997" y="4136209"/>
            <a:ext cx="2789844" cy="551806"/>
          </a:xfrm>
          <a:prstGeom prst="rect">
            <a:avLst/>
          </a:prstGeom>
        </p:spPr>
        <p:txBody>
          <a:bodyPr lIns="0" tIns="0" rIns="0" bIns="0" rtlCol="0" anchor="t">
            <a:spAutoFit/>
          </a:bodyPr>
          <a:lstStyle/>
          <a:p>
            <a:pPr algn="ctr">
              <a:lnSpc>
                <a:spcPts val="1099"/>
              </a:lnSpc>
            </a:pPr>
            <a:r>
              <a:rPr lang="nb-NO" sz="1099" b="1" noProof="0">
                <a:solidFill>
                  <a:srgbClr val="000000"/>
                </a:solidFill>
                <a:latin typeface="Arial Bold"/>
                <a:ea typeface="Arial Bold"/>
                <a:cs typeface="Arial Bold"/>
                <a:sym typeface="Arial Bold"/>
              </a:rPr>
              <a:t>Månedens sanger:</a:t>
            </a:r>
          </a:p>
          <a:p>
            <a:pPr algn="ctr">
              <a:lnSpc>
                <a:spcPts val="1099"/>
              </a:lnSpc>
            </a:pPr>
            <a:r>
              <a:rPr lang="nb-NO" sz="1099" noProof="0">
                <a:solidFill>
                  <a:srgbClr val="000000"/>
                </a:solidFill>
                <a:latin typeface="Arial"/>
                <a:ea typeface="Arial"/>
                <a:cs typeface="Arial"/>
                <a:sym typeface="Arial"/>
              </a:rPr>
              <a:t>Hvem kan seile for uten vind</a:t>
            </a:r>
          </a:p>
          <a:p>
            <a:pPr algn="ctr">
              <a:lnSpc>
                <a:spcPts val="1099"/>
              </a:lnSpc>
            </a:pPr>
            <a:r>
              <a:rPr lang="nb-NO" sz="1099" noProof="0">
                <a:solidFill>
                  <a:srgbClr val="000000"/>
                </a:solidFill>
                <a:latin typeface="Arial"/>
                <a:ea typeface="Arial"/>
                <a:cs typeface="Arial"/>
                <a:sym typeface="Arial"/>
              </a:rPr>
              <a:t>Lille </a:t>
            </a:r>
            <a:r>
              <a:rPr lang="nb-NO" sz="1099" noProof="0" err="1">
                <a:solidFill>
                  <a:srgbClr val="000000"/>
                </a:solidFill>
                <a:latin typeface="Arial"/>
                <a:ea typeface="Arial"/>
                <a:cs typeface="Arial"/>
                <a:sym typeface="Arial"/>
              </a:rPr>
              <a:t>petter</a:t>
            </a:r>
            <a:r>
              <a:rPr lang="nb-NO" sz="1099" noProof="0">
                <a:solidFill>
                  <a:srgbClr val="000000"/>
                </a:solidFill>
                <a:latin typeface="Arial"/>
                <a:ea typeface="Arial"/>
                <a:cs typeface="Arial"/>
                <a:sym typeface="Arial"/>
              </a:rPr>
              <a:t> edderkopp</a:t>
            </a:r>
          </a:p>
          <a:p>
            <a:pPr algn="ctr">
              <a:lnSpc>
                <a:spcPts val="1099"/>
              </a:lnSpc>
            </a:pPr>
            <a:r>
              <a:rPr lang="nb-NO" sz="1099" noProof="0">
                <a:solidFill>
                  <a:srgbClr val="000000"/>
                </a:solidFill>
                <a:latin typeface="Arial"/>
                <a:ea typeface="Arial"/>
                <a:cs typeface="Arial"/>
                <a:sym typeface="Arial"/>
              </a:rPr>
              <a:t>Gikk med over sjø og land</a:t>
            </a:r>
          </a:p>
        </p:txBody>
      </p:sp>
      <p:sp>
        <p:nvSpPr>
          <p:cNvPr id="59" name="TextBox 59"/>
          <p:cNvSpPr txBox="1"/>
          <p:nvPr/>
        </p:nvSpPr>
        <p:spPr>
          <a:xfrm>
            <a:off x="665908" y="4503298"/>
            <a:ext cx="2573417" cy="504825"/>
          </a:xfrm>
          <a:prstGeom prst="rect">
            <a:avLst/>
          </a:prstGeom>
        </p:spPr>
        <p:txBody>
          <a:bodyPr lIns="0" tIns="0" rIns="0" bIns="0" rtlCol="0" anchor="t">
            <a:spAutoFit/>
          </a:bodyPr>
          <a:lstStyle/>
          <a:p>
            <a:pPr algn="ctr">
              <a:lnSpc>
                <a:spcPts val="1319"/>
              </a:lnSpc>
            </a:pPr>
            <a:r>
              <a:rPr lang="nb-NO" sz="109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p:txBody>
      </p:sp>
      <p:sp>
        <p:nvSpPr>
          <p:cNvPr id="60" name="TextBox 60"/>
          <p:cNvSpPr txBox="1"/>
          <p:nvPr/>
        </p:nvSpPr>
        <p:spPr>
          <a:xfrm>
            <a:off x="632426" y="4117348"/>
            <a:ext cx="2676258" cy="342900"/>
          </a:xfrm>
          <a:prstGeom prst="rect">
            <a:avLst/>
          </a:prstGeom>
        </p:spPr>
        <p:txBody>
          <a:bodyPr lIns="0" tIns="0" rIns="0" bIns="0" rtlCol="0" anchor="t">
            <a:spAutoFit/>
          </a:bodyPr>
          <a:lstStyle/>
          <a:p>
            <a:pPr algn="ctr">
              <a:lnSpc>
                <a:spcPts val="1319"/>
              </a:lnSpc>
            </a:pPr>
            <a:r>
              <a:rPr lang="nb-NO" sz="1099" i="1" noProof="0">
                <a:solidFill>
                  <a:srgbClr val="000000"/>
                </a:solidFill>
                <a:latin typeface="Arial Italics"/>
                <a:ea typeface="Arial Italics"/>
                <a:cs typeface="Arial Italics"/>
                <a:sym typeface="Arial Italics"/>
              </a:rPr>
              <a:t>«Barna skal få oppleve naturen og undre seg over naturens mangfold.»</a:t>
            </a:r>
          </a:p>
        </p:txBody>
      </p:sp>
      <p:sp>
        <p:nvSpPr>
          <p:cNvPr id="61" name="TextBox 61"/>
          <p:cNvSpPr txBox="1"/>
          <p:nvPr/>
        </p:nvSpPr>
        <p:spPr>
          <a:xfrm>
            <a:off x="8853121" y="5520862"/>
            <a:ext cx="1071071" cy="485784"/>
          </a:xfrm>
          <a:prstGeom prst="rect">
            <a:avLst/>
          </a:prstGeom>
        </p:spPr>
        <p:txBody>
          <a:bodyPr lIns="0" tIns="0" rIns="0" bIns="0" rtlCol="0" anchor="t">
            <a:spAutoFit/>
          </a:bodyPr>
          <a:lstStyle/>
          <a:p>
            <a:pPr algn="ctr">
              <a:lnSpc>
                <a:spcPts val="1018"/>
              </a:lnSpc>
            </a:pPr>
            <a:endParaRPr lang="nb-NO" noProof="0"/>
          </a:p>
          <a:p>
            <a:pPr algn="ctr">
              <a:lnSpc>
                <a:spcPts val="832"/>
              </a:lnSpc>
            </a:pPr>
            <a:r>
              <a:rPr lang="nb-NO" sz="899" b="1" noProof="0">
                <a:solidFill>
                  <a:srgbClr val="000000"/>
                </a:solidFill>
                <a:latin typeface="Arial Bold"/>
                <a:ea typeface="Arial Bold"/>
                <a:cs typeface="Arial Bold"/>
                <a:sym typeface="Arial Bold"/>
              </a:rPr>
              <a:t>Hvem kan seile </a:t>
            </a:r>
          </a:p>
          <a:p>
            <a:pPr algn="ctr">
              <a:lnSpc>
                <a:spcPts val="832"/>
              </a:lnSpc>
            </a:pPr>
            <a:r>
              <a:rPr lang="nb-NO" sz="899" b="1" noProof="0">
                <a:solidFill>
                  <a:srgbClr val="000000"/>
                </a:solidFill>
                <a:latin typeface="Arial Bold"/>
                <a:ea typeface="Arial Bold"/>
                <a:cs typeface="Arial Bold"/>
                <a:sym typeface="Arial Bold"/>
              </a:rPr>
              <a:t>for uten vind</a:t>
            </a:r>
          </a:p>
          <a:p>
            <a:pPr algn="ctr">
              <a:lnSpc>
                <a:spcPts val="1018"/>
              </a:lnSpc>
            </a:pPr>
            <a:endParaRPr lang="nb-NO" sz="899" b="1" noProof="0">
              <a:solidFill>
                <a:srgbClr val="000000"/>
              </a:solidFill>
              <a:latin typeface="Arial Bold"/>
              <a:ea typeface="Arial Bold"/>
              <a:cs typeface="Arial Bold"/>
              <a:sym typeface="Arial Bold"/>
            </a:endParaRPr>
          </a:p>
        </p:txBody>
      </p:sp>
      <p:pic>
        <p:nvPicPr>
          <p:cNvPr id="6" name="Bilde 5">
            <a:extLst>
              <a:ext uri="{FF2B5EF4-FFF2-40B4-BE49-F238E27FC236}">
                <a16:creationId xmlns:a16="http://schemas.microsoft.com/office/drawing/2014/main" id="{7D8A4D8C-262B-8D95-DB22-44587C3A5D5F}"/>
              </a:ext>
            </a:extLst>
          </p:cNvPr>
          <p:cNvPicPr>
            <a:picLocks noChangeAspect="1"/>
          </p:cNvPicPr>
          <p:nvPr/>
        </p:nvPicPr>
        <p:blipFill>
          <a:blip r:embed="rId8" cstate="print">
            <a:extLst>
              <a:ext uri="{28A0092B-C50C-407E-A947-70E740481C1C}">
                <a14:useLocalDpi xmlns:a14="http://schemas.microsoft.com/office/drawing/2010/main" val="0"/>
              </a:ext>
            </a:extLst>
          </a:blip>
          <a:srcRect l="9894" r="38503"/>
          <a:stretch>
            <a:fillRect/>
          </a:stretch>
        </p:blipFill>
        <p:spPr>
          <a:xfrm rot="5400000">
            <a:off x="1024654" y="4781136"/>
            <a:ext cx="1915711" cy="27843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276173652"/>
              </p:ext>
            </p:extLst>
          </p:nvPr>
        </p:nvGraphicFramePr>
        <p:xfrm>
          <a:off x="1057714" y="568956"/>
          <a:ext cx="9045627" cy="6321058"/>
        </p:xfrm>
        <a:graphic>
          <a:graphicData uri="http://schemas.openxmlformats.org/drawingml/2006/table">
            <a:tbl>
              <a:tblPr/>
              <a:tblGrid>
                <a:gridCol w="544711">
                  <a:extLst>
                    <a:ext uri="{9D8B030D-6E8A-4147-A177-3AD203B41FA5}">
                      <a16:colId xmlns:a16="http://schemas.microsoft.com/office/drawing/2014/main" val="20000"/>
                    </a:ext>
                  </a:extLst>
                </a:gridCol>
                <a:gridCol w="1284845">
                  <a:extLst>
                    <a:ext uri="{9D8B030D-6E8A-4147-A177-3AD203B41FA5}">
                      <a16:colId xmlns:a16="http://schemas.microsoft.com/office/drawing/2014/main" val="20001"/>
                    </a:ext>
                  </a:extLst>
                </a:gridCol>
                <a:gridCol w="1178387">
                  <a:extLst>
                    <a:ext uri="{9D8B030D-6E8A-4147-A177-3AD203B41FA5}">
                      <a16:colId xmlns:a16="http://schemas.microsoft.com/office/drawing/2014/main" val="20002"/>
                    </a:ext>
                  </a:extLst>
                </a:gridCol>
                <a:gridCol w="1178387">
                  <a:extLst>
                    <a:ext uri="{9D8B030D-6E8A-4147-A177-3AD203B41FA5}">
                      <a16:colId xmlns:a16="http://schemas.microsoft.com/office/drawing/2014/main" val="20003"/>
                    </a:ext>
                  </a:extLst>
                </a:gridCol>
                <a:gridCol w="1178387">
                  <a:extLst>
                    <a:ext uri="{9D8B030D-6E8A-4147-A177-3AD203B41FA5}">
                      <a16:colId xmlns:a16="http://schemas.microsoft.com/office/drawing/2014/main" val="20004"/>
                    </a:ext>
                  </a:extLst>
                </a:gridCol>
                <a:gridCol w="1320002">
                  <a:extLst>
                    <a:ext uri="{9D8B030D-6E8A-4147-A177-3AD203B41FA5}">
                      <a16:colId xmlns:a16="http://schemas.microsoft.com/office/drawing/2014/main" val="20005"/>
                    </a:ext>
                  </a:extLst>
                </a:gridCol>
                <a:gridCol w="1197096">
                  <a:extLst>
                    <a:ext uri="{9D8B030D-6E8A-4147-A177-3AD203B41FA5}">
                      <a16:colId xmlns:a16="http://schemas.microsoft.com/office/drawing/2014/main" val="20006"/>
                    </a:ext>
                  </a:extLst>
                </a:gridCol>
                <a:gridCol w="1163812">
                  <a:extLst>
                    <a:ext uri="{9D8B030D-6E8A-4147-A177-3AD203B41FA5}">
                      <a16:colId xmlns:a16="http://schemas.microsoft.com/office/drawing/2014/main" val="20007"/>
                    </a:ext>
                  </a:extLst>
                </a:gridCol>
              </a:tblGrid>
              <a:tr h="391214">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nchor="ctr">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1459897">
                <a:tc>
                  <a:txBody>
                    <a:bodyPr/>
                    <a:lstStyle/>
                    <a:p>
                      <a:pPr algn="ctr">
                        <a:lnSpc>
                          <a:spcPts val="2159"/>
                        </a:lnSpc>
                        <a:defRPr/>
                      </a:pPr>
                      <a:r>
                        <a:rPr lang="nb-NO" sz="1799" b="1" noProof="0">
                          <a:solidFill>
                            <a:srgbClr val="000000"/>
                          </a:solidFill>
                          <a:latin typeface="Arial Bold"/>
                          <a:ea typeface="Arial Bold"/>
                          <a:cs typeface="Arial Bold"/>
                          <a:sym typeface="Arial Bold"/>
                        </a:rPr>
                        <a:t>40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Cathrin</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r>
                        <a:rPr lang="nb-NO" sz="1199" b="1" noProof="0">
                          <a:solidFill>
                            <a:srgbClr val="000000"/>
                          </a:solidFill>
                          <a:latin typeface="Arial Bold"/>
                          <a:ea typeface="Arial Bold"/>
                          <a:cs typeface="Arial Bold"/>
                          <a:sym typeface="Arial Bold"/>
                        </a:rPr>
                        <a:t>Hipp hurra for Lisa</a:t>
                      </a: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90962">
                <a:tc>
                  <a:txBody>
                    <a:bodyPr/>
                    <a:lstStyle/>
                    <a:p>
                      <a:pPr algn="ctr">
                        <a:lnSpc>
                          <a:spcPts val="2159"/>
                        </a:lnSpc>
                        <a:defRPr/>
                      </a:pPr>
                      <a:r>
                        <a:rPr lang="nb-NO" sz="1799" b="1" noProof="0" dirty="0">
                          <a:solidFill>
                            <a:srgbClr val="000000"/>
                          </a:solidFill>
                          <a:latin typeface="Arial Bold"/>
                          <a:ea typeface="Arial Bold"/>
                          <a:cs typeface="Arial Bold"/>
                          <a:sym typeface="Arial Bold"/>
                        </a:rPr>
                        <a:t>41</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dirty="0">
                          <a:solidFill>
                            <a:srgbClr val="000000"/>
                          </a:solidFill>
                          <a:latin typeface="Arial"/>
                          <a:ea typeface="Arial"/>
                          <a:cs typeface="Arial"/>
                          <a:sym typeface="Arial"/>
                        </a:rPr>
                        <a:t>5</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1">
                        <a:lumMod val="20000"/>
                        <a:lumOff val="80000"/>
                      </a:schemeClr>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1">
                        <a:lumMod val="20000"/>
                        <a:lumOff val="80000"/>
                      </a:schemeClr>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1">
                        <a:lumMod val="20000"/>
                        <a:lumOff val="80000"/>
                      </a:schemeClr>
                    </a:solidFill>
                  </a:tcPr>
                </a:tc>
                <a:tc>
                  <a:txBody>
                    <a:bodyPr/>
                    <a:lstStyle/>
                    <a:p>
                      <a:pPr algn="l">
                        <a:lnSpc>
                          <a:spcPts val="1439"/>
                        </a:lnSpc>
                        <a:defRPr/>
                      </a:pPr>
                      <a:r>
                        <a:rPr lang="nb-NO" sz="1199" noProof="0" dirty="0">
                          <a:solidFill>
                            <a:srgbClr val="000000"/>
                          </a:solidFill>
                          <a:latin typeface="Arial"/>
                          <a:ea typeface="Arial"/>
                          <a:cs typeface="Arial"/>
                          <a:sym typeface="Arial"/>
                        </a:rPr>
                        <a:t>8</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1">
                        <a:lumMod val="20000"/>
                        <a:lumOff val="80000"/>
                      </a:schemeClr>
                    </a:solidFill>
                  </a:tcPr>
                </a:tc>
                <a:tc>
                  <a:txBody>
                    <a:bodyPr/>
                    <a:lstStyle/>
                    <a:p>
                      <a:pPr algn="l">
                        <a:lnSpc>
                          <a:spcPts val="1439"/>
                        </a:lnSpc>
                        <a:defRPr/>
                      </a:pPr>
                      <a:r>
                        <a:rPr lang="nb-NO" sz="1199" noProof="0" dirty="0">
                          <a:solidFill>
                            <a:srgbClr val="000000"/>
                          </a:solidFill>
                          <a:latin typeface="Arial"/>
                          <a:ea typeface="Arial"/>
                          <a:cs typeface="Arial"/>
                          <a:sym typeface="Arial"/>
                        </a:rPr>
                        <a:t>9</a:t>
                      </a:r>
                      <a:endParaRPr lang="nb-NO" sz="1100" noProof="0" dirty="0"/>
                    </a:p>
                    <a:p>
                      <a:pPr algn="l">
                        <a:lnSpc>
                          <a:spcPts val="1079"/>
                        </a:lnSpc>
                      </a:pPr>
                      <a:r>
                        <a:rPr lang="nb-NO" sz="899" noProof="0" dirty="0">
                          <a:solidFill>
                            <a:srgbClr val="000000"/>
                          </a:solidFill>
                          <a:latin typeface="Arial"/>
                          <a:ea typeface="Arial"/>
                          <a:cs typeface="Arial"/>
                          <a:sym typeface="Arial"/>
                        </a:rPr>
                        <a:t>PLANLEGGINGSDAG</a:t>
                      </a:r>
                    </a:p>
                    <a:p>
                      <a:pPr algn="l">
                        <a:lnSpc>
                          <a:spcPts val="1079"/>
                        </a:lnSpc>
                      </a:pPr>
                      <a:r>
                        <a:rPr lang="nb-NO" sz="899" noProof="0" dirty="0">
                          <a:solidFill>
                            <a:srgbClr val="000000"/>
                          </a:solidFill>
                          <a:latin typeface="Arial"/>
                          <a:ea typeface="Arial"/>
                          <a:cs typeface="Arial"/>
                          <a:sym typeface="Arial"/>
                        </a:rPr>
                        <a:t>BARNEHAGEN STENGT</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dirty="0">
                          <a:solidFill>
                            <a:srgbClr val="000000"/>
                          </a:solidFill>
                          <a:latin typeface="Arial"/>
                          <a:ea typeface="Arial"/>
                          <a:cs typeface="Arial"/>
                          <a:sym typeface="Arial"/>
                        </a:rPr>
                        <a:t>10</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bg1"/>
                    </a:solidFill>
                  </a:tcPr>
                </a:tc>
                <a:tc>
                  <a:txBody>
                    <a:bodyPr/>
                    <a:lstStyle/>
                    <a:p>
                      <a:pPr algn="l">
                        <a:lnSpc>
                          <a:spcPts val="1439"/>
                        </a:lnSpc>
                        <a:defRPr/>
                      </a:pPr>
                      <a:r>
                        <a:rPr lang="nb-NO" sz="1199" noProof="0" dirty="0">
                          <a:solidFill>
                            <a:srgbClr val="000000"/>
                          </a:solidFill>
                          <a:latin typeface="Arial"/>
                          <a:ea typeface="Arial"/>
                          <a:cs typeface="Arial"/>
                          <a:sym typeface="Arial"/>
                        </a:rPr>
                        <a:t>11</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1136695">
                <a:tc>
                  <a:txBody>
                    <a:bodyPr/>
                    <a:lstStyle/>
                    <a:p>
                      <a:pPr algn="ctr">
                        <a:lnSpc>
                          <a:spcPts val="2159"/>
                        </a:lnSpc>
                        <a:defRPr/>
                      </a:pPr>
                      <a:r>
                        <a:rPr lang="nb-NO" sz="1799" b="1" noProof="0">
                          <a:solidFill>
                            <a:srgbClr val="000000"/>
                          </a:solidFill>
                          <a:latin typeface="Arial Bold"/>
                          <a:ea typeface="Arial Bold"/>
                          <a:cs typeface="Arial Bold"/>
                          <a:sym typeface="Arial Bold"/>
                        </a:rPr>
                        <a:t>42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Josefine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17</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63687">
                <a:tc>
                  <a:txBody>
                    <a:bodyPr/>
                    <a:lstStyle/>
                    <a:p>
                      <a:pPr algn="ctr">
                        <a:lnSpc>
                          <a:spcPts val="2159"/>
                        </a:lnSpc>
                        <a:defRPr/>
                      </a:pPr>
                      <a:r>
                        <a:rPr lang="nb-NO" sz="1799" b="1" noProof="0">
                          <a:solidFill>
                            <a:srgbClr val="000000"/>
                          </a:solidFill>
                          <a:latin typeface="Arial Bold"/>
                          <a:ea typeface="Arial Bold"/>
                          <a:cs typeface="Arial Bold"/>
                          <a:sym typeface="Arial Bold"/>
                        </a:rPr>
                        <a:t>43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24</a:t>
                      </a:r>
                      <a:endParaRPr lang="nb-NO" sz="1100" noProof="0" dirty="0"/>
                    </a:p>
                    <a:p>
                      <a:pPr algn="l">
                        <a:lnSpc>
                          <a:spcPts val="1439"/>
                        </a:lnSpc>
                      </a:pPr>
                      <a:r>
                        <a:rPr lang="nb-NO" sz="1199" b="1" noProof="0" dirty="0">
                          <a:solidFill>
                            <a:srgbClr val="000000"/>
                          </a:solidFill>
                          <a:latin typeface="Arial"/>
                          <a:ea typeface="Arial"/>
                          <a:cs typeface="Arial"/>
                          <a:sym typeface="Arial"/>
                        </a:rPr>
                        <a:t>FN dagen</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25</a:t>
                      </a:r>
                      <a:endParaRPr lang="nb-NO" sz="1100" noProof="0" dirty="0"/>
                    </a:p>
                    <a:p>
                      <a:pPr algn="l">
                        <a:lnSpc>
                          <a:spcPts val="1439"/>
                        </a:lnSpc>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278603">
                <a:tc>
                  <a:txBody>
                    <a:bodyPr/>
                    <a:lstStyle/>
                    <a:p>
                      <a:pPr algn="ctr">
                        <a:lnSpc>
                          <a:spcPts val="2159"/>
                        </a:lnSpc>
                        <a:defRPr/>
                      </a:pPr>
                      <a:r>
                        <a:rPr lang="nb-NO" sz="1799" b="1" noProof="0">
                          <a:solidFill>
                            <a:srgbClr val="000000"/>
                          </a:solidFill>
                          <a:latin typeface="Arial Bold"/>
                          <a:ea typeface="Arial Bold"/>
                          <a:cs typeface="Arial Bold"/>
                          <a:sym typeface="Arial Bold"/>
                        </a:rPr>
                        <a:t>44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08102" y="2836266"/>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2026. OKTOBER</a:t>
            </a:r>
          </a:p>
        </p:txBody>
      </p:sp>
      <p:grpSp>
        <p:nvGrpSpPr>
          <p:cNvPr id="4" name="Group 4"/>
          <p:cNvGrpSpPr/>
          <p:nvPr/>
        </p:nvGrpSpPr>
        <p:grpSpPr>
          <a:xfrm>
            <a:off x="8013700" y="5006512"/>
            <a:ext cx="542068" cy="518783"/>
            <a:chOff x="0" y="0"/>
            <a:chExt cx="855599" cy="818845"/>
          </a:xfrm>
        </p:grpSpPr>
        <p:sp>
          <p:nvSpPr>
            <p:cNvPr id="5" name="Freeform 5"/>
            <p:cNvSpPr/>
            <p:nvPr/>
          </p:nvSpPr>
          <p:spPr>
            <a:xfrm>
              <a:off x="0" y="0"/>
              <a:ext cx="855599" cy="818896"/>
            </a:xfrm>
            <a:custGeom>
              <a:avLst/>
              <a:gdLst/>
              <a:ahLst/>
              <a:cxnLst/>
              <a:rect l="l" t="t" r="r" b="b"/>
              <a:pathLst>
                <a:path w="855599" h="818896">
                  <a:moveTo>
                    <a:pt x="0" y="0"/>
                  </a:moveTo>
                  <a:lnTo>
                    <a:pt x="855599" y="0"/>
                  </a:lnTo>
                  <a:lnTo>
                    <a:pt x="855599" y="818896"/>
                  </a:lnTo>
                  <a:lnTo>
                    <a:pt x="0" y="818896"/>
                  </a:lnTo>
                  <a:lnTo>
                    <a:pt x="0" y="0"/>
                  </a:lnTo>
                  <a:close/>
                </a:path>
              </a:pathLst>
            </a:custGeom>
            <a:blipFill>
              <a:blip r:embed="rId3"/>
              <a:stretch>
                <a:fillRect l="-6296" r="-6296" b="6"/>
              </a:stretch>
            </a:blipFill>
          </p:spPr>
          <p:txBody>
            <a:bodyPr/>
            <a:lstStyle/>
            <a:p>
              <a:endParaRPr lang="nb-NO" noProof="0"/>
            </a:p>
          </p:txBody>
        </p:sp>
      </p:grpSp>
      <p:grpSp>
        <p:nvGrpSpPr>
          <p:cNvPr id="6" name="Group 6"/>
          <p:cNvGrpSpPr/>
          <p:nvPr/>
        </p:nvGrpSpPr>
        <p:grpSpPr>
          <a:xfrm>
            <a:off x="7048284" y="1415377"/>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grpSp>
        <p:nvGrpSpPr>
          <p:cNvPr id="8" name="Group 8"/>
          <p:cNvGrpSpPr/>
          <p:nvPr/>
        </p:nvGrpSpPr>
        <p:grpSpPr>
          <a:xfrm>
            <a:off x="4449857" y="4097048"/>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grpSp>
        <p:nvGrpSpPr>
          <p:cNvPr id="10" name="Group 10"/>
          <p:cNvGrpSpPr/>
          <p:nvPr/>
        </p:nvGrpSpPr>
        <p:grpSpPr>
          <a:xfrm>
            <a:off x="6831181" y="1982652"/>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sp>
        <p:nvSpPr>
          <p:cNvPr id="12" name="TekstSylinder 11">
            <a:extLst>
              <a:ext uri="{FF2B5EF4-FFF2-40B4-BE49-F238E27FC236}">
                <a16:creationId xmlns:a16="http://schemas.microsoft.com/office/drawing/2014/main" id="{1AD0EB70-AC84-3B7D-D339-000C22D6DF0E}"/>
              </a:ext>
            </a:extLst>
          </p:cNvPr>
          <p:cNvSpPr txBox="1"/>
          <p:nvPr/>
        </p:nvSpPr>
        <p:spPr>
          <a:xfrm rot="16200000">
            <a:off x="822902" y="2649136"/>
            <a:ext cx="1116623" cy="400110"/>
          </a:xfrm>
          <a:prstGeom prst="rect">
            <a:avLst/>
          </a:prstGeom>
          <a:noFill/>
        </p:spPr>
        <p:txBody>
          <a:bodyPr wrap="square" rtlCol="0">
            <a:spAutoFit/>
          </a:bodyPr>
          <a:lstStyle/>
          <a:p>
            <a:r>
              <a:rPr lang="nb-NO" sz="1000" b="1" dirty="0"/>
              <a:t>Høstferie </a:t>
            </a:r>
          </a:p>
          <a:p>
            <a:r>
              <a:rPr lang="nb-NO" sz="1000" b="1" dirty="0"/>
              <a:t>skolene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61733" y="3448593"/>
            <a:ext cx="3011053" cy="3389709"/>
          </a:xfrm>
          <a:custGeom>
            <a:avLst/>
            <a:gdLst/>
            <a:ahLst/>
            <a:cxnLst/>
            <a:rect l="l" t="t" r="r" b="b"/>
            <a:pathLst>
              <a:path w="3011053" h="3389709">
                <a:moveTo>
                  <a:pt x="0" y="0"/>
                </a:moveTo>
                <a:lnTo>
                  <a:pt x="3011053" y="0"/>
                </a:lnTo>
                <a:lnTo>
                  <a:pt x="3011053"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3" name="Group 3"/>
          <p:cNvGrpSpPr/>
          <p:nvPr/>
        </p:nvGrpSpPr>
        <p:grpSpPr>
          <a:xfrm>
            <a:off x="3829164" y="3689280"/>
            <a:ext cx="3132915" cy="3124344"/>
            <a:chOff x="0" y="0"/>
            <a:chExt cx="4177221" cy="4165792"/>
          </a:xfrm>
        </p:grpSpPr>
        <p:sp>
          <p:nvSpPr>
            <p:cNvPr id="4" name="Freeform 4"/>
            <p:cNvSpPr/>
            <p:nvPr/>
          </p:nvSpPr>
          <p:spPr>
            <a:xfrm>
              <a:off x="0" y="0"/>
              <a:ext cx="4177157" cy="4165856"/>
            </a:xfrm>
            <a:custGeom>
              <a:avLst/>
              <a:gdLst/>
              <a:ahLst/>
              <a:cxnLst/>
              <a:rect l="l" t="t" r="r" b="b"/>
              <a:pathLst>
                <a:path w="4177157" h="4165856">
                  <a:moveTo>
                    <a:pt x="0" y="0"/>
                  </a:moveTo>
                  <a:lnTo>
                    <a:pt x="4177157" y="0"/>
                  </a:lnTo>
                  <a:lnTo>
                    <a:pt x="4177157" y="4165856"/>
                  </a:lnTo>
                  <a:lnTo>
                    <a:pt x="0" y="4165856"/>
                  </a:lnTo>
                  <a:close/>
                </a:path>
              </a:pathLst>
            </a:custGeom>
            <a:solidFill>
              <a:srgbClr val="7CB4F0">
                <a:alpha val="23529"/>
              </a:srgbClr>
            </a:solidFill>
          </p:spPr>
          <p:txBody>
            <a:bodyPr/>
            <a:lstStyle/>
            <a:p>
              <a:endParaRPr lang="nb-NO" noProof="0"/>
            </a:p>
          </p:txBody>
        </p:sp>
        <p:sp>
          <p:nvSpPr>
            <p:cNvPr id="5" name="TextBox 5"/>
            <p:cNvSpPr txBox="1"/>
            <p:nvPr/>
          </p:nvSpPr>
          <p:spPr>
            <a:xfrm>
              <a:off x="0" y="-19050"/>
              <a:ext cx="4177221" cy="4184842"/>
            </a:xfrm>
            <a:prstGeom prst="rect">
              <a:avLst/>
            </a:prstGeom>
          </p:spPr>
          <p:txBody>
            <a:bodyPr lIns="50800" tIns="50800" rIns="50800" bIns="50800" rtlCol="0" anchor="t"/>
            <a:lstStyle/>
            <a:p>
              <a:pPr algn="ctr">
                <a:lnSpc>
                  <a:spcPts val="1319"/>
                </a:lnSpc>
              </a:pPr>
              <a:r>
                <a:rPr lang="nb-NO" sz="1099" b="1" noProof="0" dirty="0">
                  <a:solidFill>
                    <a:srgbClr val="000000"/>
                  </a:solidFill>
                  <a:latin typeface="Arial"/>
                  <a:ea typeface="Arial"/>
                  <a:cs typeface="Arial"/>
                  <a:sym typeface="Arial"/>
                </a:rPr>
                <a:t>   Barnehagen stengt 24. desember - 5. januar</a:t>
              </a:r>
            </a:p>
            <a:p>
              <a:pPr algn="ctr">
                <a:lnSpc>
                  <a:spcPts val="1319"/>
                </a:lnSpc>
              </a:pPr>
              <a:r>
                <a:rPr lang="nb-NO" sz="1099" b="1" noProof="0" dirty="0">
                  <a:solidFill>
                    <a:srgbClr val="000000"/>
                  </a:solidFill>
                  <a:latin typeface="Arial"/>
                  <a:ea typeface="Arial"/>
                  <a:cs typeface="Arial"/>
                  <a:sym typeface="Arial"/>
                </a:rPr>
                <a:t>   Planleggingsdag 4. januar</a:t>
              </a:r>
            </a:p>
          </p:txBody>
        </p:sp>
      </p:grpSp>
      <p:sp>
        <p:nvSpPr>
          <p:cNvPr id="6" name="Freeform 6"/>
          <p:cNvSpPr/>
          <p:nvPr/>
        </p:nvSpPr>
        <p:spPr>
          <a:xfrm>
            <a:off x="704183" y="3407150"/>
            <a:ext cx="3011053" cy="3389709"/>
          </a:xfrm>
          <a:custGeom>
            <a:avLst/>
            <a:gdLst/>
            <a:ahLst/>
            <a:cxnLst/>
            <a:rect l="l" t="t" r="r" b="b"/>
            <a:pathLst>
              <a:path w="3011053" h="3389709">
                <a:moveTo>
                  <a:pt x="0" y="0"/>
                </a:moveTo>
                <a:lnTo>
                  <a:pt x="3011053" y="0"/>
                </a:lnTo>
                <a:lnTo>
                  <a:pt x="3011053"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7" name="Group 7"/>
          <p:cNvGrpSpPr/>
          <p:nvPr/>
        </p:nvGrpSpPr>
        <p:grpSpPr>
          <a:xfrm>
            <a:off x="4206335" y="4134669"/>
            <a:ext cx="2336625" cy="1822561"/>
            <a:chOff x="0" y="0"/>
            <a:chExt cx="3115500" cy="2430082"/>
          </a:xfrm>
        </p:grpSpPr>
        <p:sp>
          <p:nvSpPr>
            <p:cNvPr id="8" name="Freeform 8"/>
            <p:cNvSpPr/>
            <p:nvPr/>
          </p:nvSpPr>
          <p:spPr>
            <a:xfrm>
              <a:off x="0" y="0"/>
              <a:ext cx="3115437" cy="2430145"/>
            </a:xfrm>
            <a:custGeom>
              <a:avLst/>
              <a:gdLst/>
              <a:ahLst/>
              <a:cxnLst/>
              <a:rect l="l" t="t" r="r" b="b"/>
              <a:pathLst>
                <a:path w="3115437" h="2430145">
                  <a:moveTo>
                    <a:pt x="0" y="0"/>
                  </a:moveTo>
                  <a:lnTo>
                    <a:pt x="3115437" y="0"/>
                  </a:lnTo>
                  <a:lnTo>
                    <a:pt x="3115437" y="2430145"/>
                  </a:lnTo>
                  <a:lnTo>
                    <a:pt x="0" y="2430145"/>
                  </a:lnTo>
                  <a:lnTo>
                    <a:pt x="0" y="0"/>
                  </a:lnTo>
                  <a:close/>
                </a:path>
              </a:pathLst>
            </a:custGeom>
            <a:blipFill>
              <a:blip r:embed="rId4"/>
              <a:stretch>
                <a:fillRect t="-22" r="-2" b="-19"/>
              </a:stretch>
            </a:blipFill>
          </p:spPr>
          <p:txBody>
            <a:bodyPr/>
            <a:lstStyle/>
            <a:p>
              <a:endParaRPr lang="nb-NO" noProof="0"/>
            </a:p>
          </p:txBody>
        </p:sp>
      </p:grpSp>
      <p:grpSp>
        <p:nvGrpSpPr>
          <p:cNvPr id="9" name="Group 9"/>
          <p:cNvGrpSpPr/>
          <p:nvPr/>
        </p:nvGrpSpPr>
        <p:grpSpPr>
          <a:xfrm>
            <a:off x="4710482" y="4650643"/>
            <a:ext cx="635518" cy="1292038"/>
            <a:chOff x="0" y="0"/>
            <a:chExt cx="847357" cy="1722717"/>
          </a:xfrm>
        </p:grpSpPr>
        <p:sp>
          <p:nvSpPr>
            <p:cNvPr id="10" name="Freeform 10"/>
            <p:cNvSpPr/>
            <p:nvPr/>
          </p:nvSpPr>
          <p:spPr>
            <a:xfrm>
              <a:off x="0" y="0"/>
              <a:ext cx="847344" cy="1722755"/>
            </a:xfrm>
            <a:custGeom>
              <a:avLst/>
              <a:gdLst/>
              <a:ahLst/>
              <a:cxnLst/>
              <a:rect l="l" t="t" r="r" b="b"/>
              <a:pathLst>
                <a:path w="847344" h="1722755">
                  <a:moveTo>
                    <a:pt x="0" y="0"/>
                  </a:moveTo>
                  <a:lnTo>
                    <a:pt x="847344" y="0"/>
                  </a:lnTo>
                  <a:lnTo>
                    <a:pt x="847344" y="1722755"/>
                  </a:lnTo>
                  <a:lnTo>
                    <a:pt x="0" y="1722755"/>
                  </a:lnTo>
                  <a:lnTo>
                    <a:pt x="0" y="0"/>
                  </a:lnTo>
                  <a:close/>
                </a:path>
              </a:pathLst>
            </a:custGeom>
            <a:blipFill>
              <a:blip r:embed="rId5"/>
              <a:stretch>
                <a:fillRect t="-39" r="-1" b="-36"/>
              </a:stretch>
            </a:blipFill>
          </p:spPr>
          <p:txBody>
            <a:bodyPr/>
            <a:lstStyle/>
            <a:p>
              <a:endParaRPr lang="nb-NO" noProof="0"/>
            </a:p>
          </p:txBody>
        </p:sp>
      </p:grpSp>
      <p:grpSp>
        <p:nvGrpSpPr>
          <p:cNvPr id="11" name="Group 11"/>
          <p:cNvGrpSpPr/>
          <p:nvPr/>
        </p:nvGrpSpPr>
        <p:grpSpPr>
          <a:xfrm>
            <a:off x="5164245" y="4613720"/>
            <a:ext cx="898493" cy="1299810"/>
            <a:chOff x="0" y="0"/>
            <a:chExt cx="1197991" cy="1733080"/>
          </a:xfrm>
        </p:grpSpPr>
        <p:sp>
          <p:nvSpPr>
            <p:cNvPr id="12" name="Freeform 12"/>
            <p:cNvSpPr/>
            <p:nvPr/>
          </p:nvSpPr>
          <p:spPr>
            <a:xfrm>
              <a:off x="0" y="0"/>
              <a:ext cx="1197991" cy="1733042"/>
            </a:xfrm>
            <a:custGeom>
              <a:avLst/>
              <a:gdLst/>
              <a:ahLst/>
              <a:cxnLst/>
              <a:rect l="l" t="t" r="r" b="b"/>
              <a:pathLst>
                <a:path w="1197991" h="1733042">
                  <a:moveTo>
                    <a:pt x="0" y="0"/>
                  </a:moveTo>
                  <a:lnTo>
                    <a:pt x="1197991" y="0"/>
                  </a:lnTo>
                  <a:lnTo>
                    <a:pt x="1197991" y="1733042"/>
                  </a:lnTo>
                  <a:lnTo>
                    <a:pt x="0" y="1733042"/>
                  </a:lnTo>
                  <a:lnTo>
                    <a:pt x="0" y="0"/>
                  </a:lnTo>
                  <a:close/>
                </a:path>
              </a:pathLst>
            </a:custGeom>
            <a:blipFill>
              <a:blip r:embed="rId6"/>
              <a:stretch>
                <a:fillRect l="-6" r="-6" b="-2"/>
              </a:stretch>
            </a:blipFill>
          </p:spPr>
          <p:txBody>
            <a:bodyPr/>
            <a:lstStyle/>
            <a:p>
              <a:endParaRPr lang="nb-NO" noProof="0"/>
            </a:p>
          </p:txBody>
        </p:sp>
      </p:grpSp>
      <p:grpSp>
        <p:nvGrpSpPr>
          <p:cNvPr id="13" name="Group 13"/>
          <p:cNvGrpSpPr/>
          <p:nvPr/>
        </p:nvGrpSpPr>
        <p:grpSpPr>
          <a:xfrm>
            <a:off x="4566295" y="5692388"/>
            <a:ext cx="717966" cy="773049"/>
            <a:chOff x="0" y="0"/>
            <a:chExt cx="957288" cy="1030732"/>
          </a:xfrm>
        </p:grpSpPr>
        <p:sp>
          <p:nvSpPr>
            <p:cNvPr id="14" name="Freeform 14"/>
            <p:cNvSpPr/>
            <p:nvPr/>
          </p:nvSpPr>
          <p:spPr>
            <a:xfrm>
              <a:off x="0" y="0"/>
              <a:ext cx="957326" cy="1030732"/>
            </a:xfrm>
            <a:custGeom>
              <a:avLst/>
              <a:gdLst/>
              <a:ahLst/>
              <a:cxnLst/>
              <a:rect l="l" t="t" r="r" b="b"/>
              <a:pathLst>
                <a:path w="957326" h="1030732">
                  <a:moveTo>
                    <a:pt x="0" y="0"/>
                  </a:moveTo>
                  <a:lnTo>
                    <a:pt x="957326" y="0"/>
                  </a:lnTo>
                  <a:lnTo>
                    <a:pt x="957326" y="1030732"/>
                  </a:lnTo>
                  <a:lnTo>
                    <a:pt x="0" y="1030732"/>
                  </a:lnTo>
                  <a:lnTo>
                    <a:pt x="0" y="0"/>
                  </a:lnTo>
                  <a:close/>
                </a:path>
              </a:pathLst>
            </a:custGeom>
            <a:blipFill>
              <a:blip r:embed="rId7"/>
              <a:stretch>
                <a:fillRect l="-74" r="-68"/>
              </a:stretch>
            </a:blipFill>
          </p:spPr>
          <p:txBody>
            <a:bodyPr/>
            <a:lstStyle/>
            <a:p>
              <a:endParaRPr lang="nb-NO" noProof="0"/>
            </a:p>
          </p:txBody>
        </p:sp>
      </p:grpSp>
      <p:grpSp>
        <p:nvGrpSpPr>
          <p:cNvPr id="15" name="Group 15"/>
          <p:cNvGrpSpPr/>
          <p:nvPr/>
        </p:nvGrpSpPr>
        <p:grpSpPr>
          <a:xfrm>
            <a:off x="3953894" y="4769663"/>
            <a:ext cx="605561" cy="903818"/>
            <a:chOff x="0" y="0"/>
            <a:chExt cx="807415" cy="1205090"/>
          </a:xfrm>
        </p:grpSpPr>
        <p:sp>
          <p:nvSpPr>
            <p:cNvPr id="16" name="Freeform 16"/>
            <p:cNvSpPr/>
            <p:nvPr/>
          </p:nvSpPr>
          <p:spPr>
            <a:xfrm flipH="1">
              <a:off x="0" y="0"/>
              <a:ext cx="807466" cy="1205103"/>
            </a:xfrm>
            <a:custGeom>
              <a:avLst/>
              <a:gdLst/>
              <a:ahLst/>
              <a:cxnLst/>
              <a:rect l="l" t="t" r="r" b="b"/>
              <a:pathLst>
                <a:path w="807466" h="1205103">
                  <a:moveTo>
                    <a:pt x="807466" y="0"/>
                  </a:moveTo>
                  <a:lnTo>
                    <a:pt x="0" y="0"/>
                  </a:lnTo>
                  <a:lnTo>
                    <a:pt x="0" y="1205103"/>
                  </a:lnTo>
                  <a:lnTo>
                    <a:pt x="807466" y="1205103"/>
                  </a:lnTo>
                  <a:lnTo>
                    <a:pt x="807466" y="0"/>
                  </a:lnTo>
                  <a:close/>
                </a:path>
              </a:pathLst>
            </a:custGeom>
            <a:blipFill>
              <a:blip r:embed="rId8"/>
              <a:stretch>
                <a:fillRect l="-144" r="-136" b="1"/>
              </a:stretch>
            </a:blipFill>
          </p:spPr>
          <p:txBody>
            <a:bodyPr/>
            <a:lstStyle/>
            <a:p>
              <a:endParaRPr lang="nb-NO" noProof="0"/>
            </a:p>
          </p:txBody>
        </p:sp>
      </p:grpSp>
      <p:grpSp>
        <p:nvGrpSpPr>
          <p:cNvPr id="17" name="Group 17"/>
          <p:cNvGrpSpPr/>
          <p:nvPr/>
        </p:nvGrpSpPr>
        <p:grpSpPr>
          <a:xfrm>
            <a:off x="4141756" y="5117259"/>
            <a:ext cx="728805" cy="775802"/>
            <a:chOff x="0" y="0"/>
            <a:chExt cx="971740" cy="1034402"/>
          </a:xfrm>
        </p:grpSpPr>
        <p:sp>
          <p:nvSpPr>
            <p:cNvPr id="18" name="Freeform 18"/>
            <p:cNvSpPr/>
            <p:nvPr/>
          </p:nvSpPr>
          <p:spPr>
            <a:xfrm flipH="1">
              <a:off x="0" y="0"/>
              <a:ext cx="971677" cy="1034415"/>
            </a:xfrm>
            <a:custGeom>
              <a:avLst/>
              <a:gdLst/>
              <a:ahLst/>
              <a:cxnLst/>
              <a:rect l="l" t="t" r="r" b="b"/>
              <a:pathLst>
                <a:path w="971677" h="1034415">
                  <a:moveTo>
                    <a:pt x="971677" y="0"/>
                  </a:moveTo>
                  <a:lnTo>
                    <a:pt x="0" y="0"/>
                  </a:lnTo>
                  <a:lnTo>
                    <a:pt x="0" y="1034415"/>
                  </a:lnTo>
                  <a:lnTo>
                    <a:pt x="971677" y="1034415"/>
                  </a:lnTo>
                  <a:lnTo>
                    <a:pt x="971677" y="0"/>
                  </a:lnTo>
                  <a:close/>
                </a:path>
              </a:pathLst>
            </a:custGeom>
            <a:blipFill>
              <a:blip r:embed="rId9"/>
              <a:stretch>
                <a:fillRect t="-168" r="-6" b="-168"/>
              </a:stretch>
            </a:blipFill>
          </p:spPr>
          <p:txBody>
            <a:bodyPr/>
            <a:lstStyle/>
            <a:p>
              <a:endParaRPr lang="nb-NO" noProof="0"/>
            </a:p>
          </p:txBody>
        </p:sp>
      </p:grpSp>
      <p:grpSp>
        <p:nvGrpSpPr>
          <p:cNvPr id="19" name="Group 19"/>
          <p:cNvGrpSpPr/>
          <p:nvPr/>
        </p:nvGrpSpPr>
        <p:grpSpPr>
          <a:xfrm>
            <a:off x="4115562" y="4159186"/>
            <a:ext cx="454247" cy="454533"/>
            <a:chOff x="0" y="0"/>
            <a:chExt cx="605663" cy="606044"/>
          </a:xfrm>
        </p:grpSpPr>
        <p:sp>
          <p:nvSpPr>
            <p:cNvPr id="20" name="Freeform 20"/>
            <p:cNvSpPr/>
            <p:nvPr/>
          </p:nvSpPr>
          <p:spPr>
            <a:xfrm>
              <a:off x="0" y="0"/>
              <a:ext cx="605663" cy="606044"/>
            </a:xfrm>
            <a:custGeom>
              <a:avLst/>
              <a:gdLst/>
              <a:ahLst/>
              <a:cxnLst/>
              <a:rect l="l" t="t" r="r" b="b"/>
              <a:pathLst>
                <a:path w="605663" h="606044">
                  <a:moveTo>
                    <a:pt x="0" y="0"/>
                  </a:moveTo>
                  <a:lnTo>
                    <a:pt x="605663" y="0"/>
                  </a:lnTo>
                  <a:lnTo>
                    <a:pt x="605663" y="606044"/>
                  </a:lnTo>
                  <a:lnTo>
                    <a:pt x="0" y="606044"/>
                  </a:lnTo>
                  <a:lnTo>
                    <a:pt x="0" y="0"/>
                  </a:lnTo>
                  <a:close/>
                </a:path>
              </a:pathLst>
            </a:custGeom>
            <a:blipFill>
              <a:blip r:embed="rId10"/>
              <a:stretch>
                <a:fillRect l="-31" r="-31"/>
              </a:stretch>
            </a:blipFill>
          </p:spPr>
          <p:txBody>
            <a:bodyPr/>
            <a:lstStyle/>
            <a:p>
              <a:endParaRPr lang="nb-NO" noProof="0"/>
            </a:p>
          </p:txBody>
        </p:sp>
      </p:grpSp>
      <p:grpSp>
        <p:nvGrpSpPr>
          <p:cNvPr id="21" name="Group 21"/>
          <p:cNvGrpSpPr/>
          <p:nvPr/>
        </p:nvGrpSpPr>
        <p:grpSpPr>
          <a:xfrm>
            <a:off x="4774663" y="7102135"/>
            <a:ext cx="375275" cy="359578"/>
            <a:chOff x="0" y="0"/>
            <a:chExt cx="500367" cy="479438"/>
          </a:xfrm>
        </p:grpSpPr>
        <p:sp>
          <p:nvSpPr>
            <p:cNvPr id="22" name="Freeform 22"/>
            <p:cNvSpPr/>
            <p:nvPr/>
          </p:nvSpPr>
          <p:spPr>
            <a:xfrm>
              <a:off x="0" y="0"/>
              <a:ext cx="500380" cy="479425"/>
            </a:xfrm>
            <a:custGeom>
              <a:avLst/>
              <a:gdLst/>
              <a:ahLst/>
              <a:cxnLst/>
              <a:rect l="l" t="t" r="r" b="b"/>
              <a:pathLst>
                <a:path w="500380" h="479425">
                  <a:moveTo>
                    <a:pt x="0" y="0"/>
                  </a:moveTo>
                  <a:lnTo>
                    <a:pt x="500380" y="0"/>
                  </a:lnTo>
                  <a:lnTo>
                    <a:pt x="500380" y="479425"/>
                  </a:lnTo>
                  <a:lnTo>
                    <a:pt x="0" y="479425"/>
                  </a:lnTo>
                  <a:lnTo>
                    <a:pt x="0" y="0"/>
                  </a:lnTo>
                  <a:close/>
                </a:path>
              </a:pathLst>
            </a:custGeom>
            <a:blipFill>
              <a:blip r:embed="rId11"/>
              <a:stretch>
                <a:fillRect l="-10" r="-5" b="-2"/>
              </a:stretch>
            </a:blipFill>
          </p:spPr>
          <p:txBody>
            <a:bodyPr/>
            <a:lstStyle/>
            <a:p>
              <a:endParaRPr lang="nb-NO" noProof="0"/>
            </a:p>
          </p:txBody>
        </p:sp>
      </p:grpSp>
      <p:grpSp>
        <p:nvGrpSpPr>
          <p:cNvPr id="23" name="Group 23"/>
          <p:cNvGrpSpPr/>
          <p:nvPr/>
        </p:nvGrpSpPr>
        <p:grpSpPr>
          <a:xfrm rot="-576900">
            <a:off x="4513936" y="7043004"/>
            <a:ext cx="458476" cy="439303"/>
            <a:chOff x="0" y="0"/>
            <a:chExt cx="611302" cy="585737"/>
          </a:xfrm>
        </p:grpSpPr>
        <p:sp>
          <p:nvSpPr>
            <p:cNvPr id="24" name="Freeform 24"/>
            <p:cNvSpPr/>
            <p:nvPr/>
          </p:nvSpPr>
          <p:spPr>
            <a:xfrm>
              <a:off x="0" y="0"/>
              <a:ext cx="611251" cy="585724"/>
            </a:xfrm>
            <a:custGeom>
              <a:avLst/>
              <a:gdLst/>
              <a:ahLst/>
              <a:cxnLst/>
              <a:rect l="l" t="t" r="r" b="b"/>
              <a:pathLst>
                <a:path w="611251" h="585724">
                  <a:moveTo>
                    <a:pt x="0" y="0"/>
                  </a:moveTo>
                  <a:lnTo>
                    <a:pt x="611251" y="0"/>
                  </a:lnTo>
                  <a:lnTo>
                    <a:pt x="611251" y="585724"/>
                  </a:lnTo>
                  <a:lnTo>
                    <a:pt x="0" y="585724"/>
                  </a:lnTo>
                  <a:lnTo>
                    <a:pt x="0" y="0"/>
                  </a:lnTo>
                  <a:close/>
                </a:path>
              </a:pathLst>
            </a:custGeom>
            <a:blipFill>
              <a:blip r:embed="rId12"/>
              <a:stretch>
                <a:fillRect l="-10" r="-16" b="-2"/>
              </a:stretch>
            </a:blipFill>
          </p:spPr>
          <p:txBody>
            <a:bodyPr/>
            <a:lstStyle/>
            <a:p>
              <a:endParaRPr lang="nb-NO" noProof="0"/>
            </a:p>
          </p:txBody>
        </p:sp>
      </p:grpSp>
      <p:grpSp>
        <p:nvGrpSpPr>
          <p:cNvPr id="25" name="Group 25"/>
          <p:cNvGrpSpPr/>
          <p:nvPr/>
        </p:nvGrpSpPr>
        <p:grpSpPr>
          <a:xfrm rot="-4007640">
            <a:off x="4544244" y="7053434"/>
            <a:ext cx="397859" cy="381219"/>
            <a:chOff x="0" y="0"/>
            <a:chExt cx="530479" cy="508292"/>
          </a:xfrm>
        </p:grpSpPr>
        <p:sp>
          <p:nvSpPr>
            <p:cNvPr id="26" name="Freeform 26"/>
            <p:cNvSpPr/>
            <p:nvPr/>
          </p:nvSpPr>
          <p:spPr>
            <a:xfrm>
              <a:off x="0" y="0"/>
              <a:ext cx="530479" cy="508254"/>
            </a:xfrm>
            <a:custGeom>
              <a:avLst/>
              <a:gdLst/>
              <a:ahLst/>
              <a:cxnLst/>
              <a:rect l="l" t="t" r="r" b="b"/>
              <a:pathLst>
                <a:path w="530479" h="508254">
                  <a:moveTo>
                    <a:pt x="0" y="0"/>
                  </a:moveTo>
                  <a:lnTo>
                    <a:pt x="530479" y="0"/>
                  </a:lnTo>
                  <a:lnTo>
                    <a:pt x="530479" y="508254"/>
                  </a:lnTo>
                  <a:lnTo>
                    <a:pt x="0" y="508254"/>
                  </a:lnTo>
                  <a:lnTo>
                    <a:pt x="0" y="0"/>
                  </a:lnTo>
                  <a:close/>
                </a:path>
              </a:pathLst>
            </a:custGeom>
            <a:blipFill>
              <a:blip r:embed="rId13"/>
              <a:stretch>
                <a:fillRect l="-9" r="-9" b="-7"/>
              </a:stretch>
            </a:blipFill>
          </p:spPr>
          <p:txBody>
            <a:bodyPr/>
            <a:lstStyle/>
            <a:p>
              <a:endParaRPr lang="nb-NO" noProof="0"/>
            </a:p>
          </p:txBody>
        </p:sp>
      </p:grpSp>
      <p:grpSp>
        <p:nvGrpSpPr>
          <p:cNvPr id="27" name="Group 27"/>
          <p:cNvGrpSpPr/>
          <p:nvPr/>
        </p:nvGrpSpPr>
        <p:grpSpPr>
          <a:xfrm>
            <a:off x="733501" y="5865266"/>
            <a:ext cx="1127379" cy="1499845"/>
            <a:chOff x="0" y="0"/>
            <a:chExt cx="1503172" cy="1999793"/>
          </a:xfrm>
        </p:grpSpPr>
        <p:sp>
          <p:nvSpPr>
            <p:cNvPr id="28" name="Freeform 28"/>
            <p:cNvSpPr/>
            <p:nvPr/>
          </p:nvSpPr>
          <p:spPr>
            <a:xfrm>
              <a:off x="0" y="0"/>
              <a:ext cx="1503172" cy="1999742"/>
            </a:xfrm>
            <a:custGeom>
              <a:avLst/>
              <a:gdLst/>
              <a:ahLst/>
              <a:cxnLst/>
              <a:rect l="l" t="t" r="r" b="b"/>
              <a:pathLst>
                <a:path w="1503172" h="1999742">
                  <a:moveTo>
                    <a:pt x="0" y="0"/>
                  </a:moveTo>
                  <a:lnTo>
                    <a:pt x="1503172" y="0"/>
                  </a:lnTo>
                  <a:lnTo>
                    <a:pt x="1503172" y="1999742"/>
                  </a:lnTo>
                  <a:lnTo>
                    <a:pt x="0" y="1999742"/>
                  </a:lnTo>
                  <a:lnTo>
                    <a:pt x="0" y="0"/>
                  </a:lnTo>
                  <a:close/>
                </a:path>
              </a:pathLst>
            </a:custGeom>
            <a:blipFill>
              <a:blip r:embed="rId14"/>
              <a:stretch>
                <a:fillRect l="-36" r="-36" b="-2"/>
              </a:stretch>
            </a:blipFill>
          </p:spPr>
          <p:txBody>
            <a:bodyPr/>
            <a:lstStyle/>
            <a:p>
              <a:endParaRPr lang="nb-NO" noProof="0"/>
            </a:p>
          </p:txBody>
        </p:sp>
      </p:grpSp>
      <p:grpSp>
        <p:nvGrpSpPr>
          <p:cNvPr id="29" name="Group 29"/>
          <p:cNvGrpSpPr/>
          <p:nvPr/>
        </p:nvGrpSpPr>
        <p:grpSpPr>
          <a:xfrm>
            <a:off x="2930176" y="5798610"/>
            <a:ext cx="2034416" cy="1566501"/>
            <a:chOff x="0" y="0"/>
            <a:chExt cx="2712555" cy="2088667"/>
          </a:xfrm>
        </p:grpSpPr>
        <p:sp>
          <p:nvSpPr>
            <p:cNvPr id="30" name="Freeform 30"/>
            <p:cNvSpPr/>
            <p:nvPr/>
          </p:nvSpPr>
          <p:spPr>
            <a:xfrm>
              <a:off x="0" y="0"/>
              <a:ext cx="2712593" cy="2088642"/>
            </a:xfrm>
            <a:custGeom>
              <a:avLst/>
              <a:gdLst/>
              <a:ahLst/>
              <a:cxnLst/>
              <a:rect l="l" t="t" r="r" b="b"/>
              <a:pathLst>
                <a:path w="2712593" h="2088642">
                  <a:moveTo>
                    <a:pt x="0" y="0"/>
                  </a:moveTo>
                  <a:lnTo>
                    <a:pt x="2712593" y="0"/>
                  </a:lnTo>
                  <a:lnTo>
                    <a:pt x="2712593" y="2088642"/>
                  </a:lnTo>
                  <a:lnTo>
                    <a:pt x="0" y="2088642"/>
                  </a:lnTo>
                  <a:lnTo>
                    <a:pt x="0" y="0"/>
                  </a:lnTo>
                  <a:close/>
                </a:path>
              </a:pathLst>
            </a:custGeom>
            <a:blipFill>
              <a:blip r:embed="rId15"/>
              <a:stretch>
                <a:fillRect t="-63" r="1" b="-64"/>
              </a:stretch>
            </a:blipFill>
          </p:spPr>
          <p:txBody>
            <a:bodyPr/>
            <a:lstStyle/>
            <a:p>
              <a:endParaRPr lang="nb-NO" noProof="0"/>
            </a:p>
          </p:txBody>
        </p:sp>
      </p:grpSp>
      <p:grpSp>
        <p:nvGrpSpPr>
          <p:cNvPr id="31" name="Group 31"/>
          <p:cNvGrpSpPr/>
          <p:nvPr/>
        </p:nvGrpSpPr>
        <p:grpSpPr>
          <a:xfrm>
            <a:off x="1886255" y="5865266"/>
            <a:ext cx="1096928" cy="1535954"/>
            <a:chOff x="0" y="0"/>
            <a:chExt cx="1462570" cy="2047938"/>
          </a:xfrm>
        </p:grpSpPr>
        <p:sp>
          <p:nvSpPr>
            <p:cNvPr id="32" name="Freeform 32"/>
            <p:cNvSpPr/>
            <p:nvPr/>
          </p:nvSpPr>
          <p:spPr>
            <a:xfrm>
              <a:off x="0" y="0"/>
              <a:ext cx="1462532" cy="2047875"/>
            </a:xfrm>
            <a:custGeom>
              <a:avLst/>
              <a:gdLst/>
              <a:ahLst/>
              <a:cxnLst/>
              <a:rect l="l" t="t" r="r" b="b"/>
              <a:pathLst>
                <a:path w="1462532" h="2047875">
                  <a:moveTo>
                    <a:pt x="0" y="0"/>
                  </a:moveTo>
                  <a:lnTo>
                    <a:pt x="1462532" y="0"/>
                  </a:lnTo>
                  <a:lnTo>
                    <a:pt x="1462532" y="2047875"/>
                  </a:lnTo>
                  <a:lnTo>
                    <a:pt x="0" y="2047875"/>
                  </a:lnTo>
                  <a:lnTo>
                    <a:pt x="0" y="0"/>
                  </a:lnTo>
                  <a:close/>
                </a:path>
              </a:pathLst>
            </a:custGeom>
            <a:blipFill>
              <a:blip r:embed="rId16"/>
              <a:stretch>
                <a:fillRect l="-26" r="-27" b="-3"/>
              </a:stretch>
            </a:blipFill>
          </p:spPr>
          <p:txBody>
            <a:bodyPr/>
            <a:lstStyle/>
            <a:p>
              <a:endParaRPr lang="nb-NO" noProof="0"/>
            </a:p>
          </p:txBody>
        </p:sp>
      </p:grpSp>
      <p:grpSp>
        <p:nvGrpSpPr>
          <p:cNvPr id="33" name="Group 33"/>
          <p:cNvGrpSpPr/>
          <p:nvPr/>
        </p:nvGrpSpPr>
        <p:grpSpPr>
          <a:xfrm>
            <a:off x="9282627" y="5757034"/>
            <a:ext cx="846134" cy="1692269"/>
            <a:chOff x="0" y="0"/>
            <a:chExt cx="1128179" cy="2256358"/>
          </a:xfrm>
        </p:grpSpPr>
        <p:sp>
          <p:nvSpPr>
            <p:cNvPr id="34" name="Freeform 34"/>
            <p:cNvSpPr/>
            <p:nvPr/>
          </p:nvSpPr>
          <p:spPr>
            <a:xfrm>
              <a:off x="0" y="0"/>
              <a:ext cx="1128141" cy="2256409"/>
            </a:xfrm>
            <a:custGeom>
              <a:avLst/>
              <a:gdLst/>
              <a:ahLst/>
              <a:cxnLst/>
              <a:rect l="l" t="t" r="r" b="b"/>
              <a:pathLst>
                <a:path w="1128141" h="2256409">
                  <a:moveTo>
                    <a:pt x="0" y="0"/>
                  </a:moveTo>
                  <a:lnTo>
                    <a:pt x="1128141" y="0"/>
                  </a:lnTo>
                  <a:lnTo>
                    <a:pt x="1128141" y="2256409"/>
                  </a:lnTo>
                  <a:lnTo>
                    <a:pt x="0" y="2256409"/>
                  </a:lnTo>
                  <a:lnTo>
                    <a:pt x="0" y="0"/>
                  </a:lnTo>
                  <a:close/>
                </a:path>
              </a:pathLst>
            </a:custGeom>
            <a:blipFill>
              <a:blip r:embed="rId17"/>
              <a:stretch>
                <a:fillRect l="-437" r="-441" b="2"/>
              </a:stretch>
            </a:blipFill>
          </p:spPr>
          <p:txBody>
            <a:bodyPr/>
            <a:lstStyle/>
            <a:p>
              <a:endParaRPr lang="nb-NO" noProof="0"/>
            </a:p>
          </p:txBody>
        </p:sp>
      </p:grpSp>
      <p:grpSp>
        <p:nvGrpSpPr>
          <p:cNvPr id="35" name="Group 35"/>
          <p:cNvGrpSpPr/>
          <p:nvPr/>
        </p:nvGrpSpPr>
        <p:grpSpPr>
          <a:xfrm>
            <a:off x="5164245" y="6037878"/>
            <a:ext cx="1656750" cy="1317117"/>
            <a:chOff x="0" y="0"/>
            <a:chExt cx="2209000" cy="1756156"/>
          </a:xfrm>
        </p:grpSpPr>
        <p:sp>
          <p:nvSpPr>
            <p:cNvPr id="36" name="Freeform 36"/>
            <p:cNvSpPr/>
            <p:nvPr/>
          </p:nvSpPr>
          <p:spPr>
            <a:xfrm>
              <a:off x="0" y="0"/>
              <a:ext cx="2209038" cy="1756156"/>
            </a:xfrm>
            <a:custGeom>
              <a:avLst/>
              <a:gdLst/>
              <a:ahLst/>
              <a:cxnLst/>
              <a:rect l="l" t="t" r="r" b="b"/>
              <a:pathLst>
                <a:path w="2209038" h="1756156">
                  <a:moveTo>
                    <a:pt x="0" y="0"/>
                  </a:moveTo>
                  <a:lnTo>
                    <a:pt x="2209038" y="0"/>
                  </a:lnTo>
                  <a:lnTo>
                    <a:pt x="2209038" y="1756156"/>
                  </a:lnTo>
                  <a:lnTo>
                    <a:pt x="0" y="1756156"/>
                  </a:lnTo>
                  <a:lnTo>
                    <a:pt x="0" y="0"/>
                  </a:lnTo>
                  <a:close/>
                </a:path>
              </a:pathLst>
            </a:custGeom>
            <a:blipFill>
              <a:blip r:embed="rId18"/>
              <a:stretch>
                <a:fillRect t="-120" r="1" b="-119"/>
              </a:stretch>
            </a:blipFill>
          </p:spPr>
          <p:txBody>
            <a:bodyPr/>
            <a:lstStyle/>
            <a:p>
              <a:endParaRPr lang="nb-NO" noProof="0"/>
            </a:p>
          </p:txBody>
        </p:sp>
      </p:grpSp>
      <p:grpSp>
        <p:nvGrpSpPr>
          <p:cNvPr id="37" name="Group 37"/>
          <p:cNvGrpSpPr/>
          <p:nvPr/>
        </p:nvGrpSpPr>
        <p:grpSpPr>
          <a:xfrm>
            <a:off x="6706714" y="6573183"/>
            <a:ext cx="405413" cy="246507"/>
            <a:chOff x="0" y="0"/>
            <a:chExt cx="540550" cy="328676"/>
          </a:xfrm>
        </p:grpSpPr>
        <p:sp>
          <p:nvSpPr>
            <p:cNvPr id="38" name="Freeform 38"/>
            <p:cNvSpPr/>
            <p:nvPr/>
          </p:nvSpPr>
          <p:spPr>
            <a:xfrm>
              <a:off x="0" y="0"/>
              <a:ext cx="540512" cy="328676"/>
            </a:xfrm>
            <a:custGeom>
              <a:avLst/>
              <a:gdLst/>
              <a:ahLst/>
              <a:cxnLst/>
              <a:rect l="l" t="t" r="r" b="b"/>
              <a:pathLst>
                <a:path w="540512" h="328676">
                  <a:moveTo>
                    <a:pt x="0" y="0"/>
                  </a:moveTo>
                  <a:lnTo>
                    <a:pt x="540512" y="0"/>
                  </a:lnTo>
                  <a:lnTo>
                    <a:pt x="540512" y="328676"/>
                  </a:lnTo>
                  <a:lnTo>
                    <a:pt x="0" y="328676"/>
                  </a:lnTo>
                  <a:lnTo>
                    <a:pt x="0" y="0"/>
                  </a:lnTo>
                  <a:close/>
                </a:path>
              </a:pathLst>
            </a:custGeom>
            <a:blipFill>
              <a:blip r:embed="rId19"/>
              <a:stretch>
                <a:fillRect l="-180" r="-190"/>
              </a:stretch>
            </a:blipFill>
          </p:spPr>
          <p:txBody>
            <a:bodyPr/>
            <a:lstStyle/>
            <a:p>
              <a:endParaRPr lang="nb-NO" noProof="0"/>
            </a:p>
          </p:txBody>
        </p:sp>
      </p:grpSp>
      <p:grpSp>
        <p:nvGrpSpPr>
          <p:cNvPr id="39" name="Group 39"/>
          <p:cNvGrpSpPr/>
          <p:nvPr/>
        </p:nvGrpSpPr>
        <p:grpSpPr>
          <a:xfrm>
            <a:off x="5239579" y="5514442"/>
            <a:ext cx="682381" cy="624088"/>
            <a:chOff x="0" y="0"/>
            <a:chExt cx="909841" cy="832117"/>
          </a:xfrm>
        </p:grpSpPr>
        <p:sp>
          <p:nvSpPr>
            <p:cNvPr id="40" name="Freeform 40"/>
            <p:cNvSpPr/>
            <p:nvPr/>
          </p:nvSpPr>
          <p:spPr>
            <a:xfrm>
              <a:off x="0" y="0"/>
              <a:ext cx="909828" cy="832104"/>
            </a:xfrm>
            <a:custGeom>
              <a:avLst/>
              <a:gdLst/>
              <a:ahLst/>
              <a:cxnLst/>
              <a:rect l="l" t="t" r="r" b="b"/>
              <a:pathLst>
                <a:path w="909828" h="832104">
                  <a:moveTo>
                    <a:pt x="0" y="0"/>
                  </a:moveTo>
                  <a:lnTo>
                    <a:pt x="909828" y="0"/>
                  </a:lnTo>
                  <a:lnTo>
                    <a:pt x="909828" y="832104"/>
                  </a:lnTo>
                  <a:lnTo>
                    <a:pt x="0" y="832104"/>
                  </a:lnTo>
                  <a:lnTo>
                    <a:pt x="0" y="0"/>
                  </a:lnTo>
                  <a:close/>
                </a:path>
              </a:pathLst>
            </a:custGeom>
            <a:blipFill>
              <a:blip r:embed="rId20"/>
              <a:stretch>
                <a:fillRect l="-173" r="-174" b="-1"/>
              </a:stretch>
            </a:blipFill>
          </p:spPr>
          <p:txBody>
            <a:bodyPr/>
            <a:lstStyle/>
            <a:p>
              <a:endParaRPr lang="nb-NO" noProof="0"/>
            </a:p>
          </p:txBody>
        </p:sp>
      </p:grpSp>
      <p:grpSp>
        <p:nvGrpSpPr>
          <p:cNvPr id="41" name="Group 41"/>
          <p:cNvGrpSpPr/>
          <p:nvPr/>
        </p:nvGrpSpPr>
        <p:grpSpPr>
          <a:xfrm>
            <a:off x="6184249" y="4671060"/>
            <a:ext cx="515388" cy="907637"/>
            <a:chOff x="0" y="0"/>
            <a:chExt cx="687184" cy="1210183"/>
          </a:xfrm>
        </p:grpSpPr>
        <p:sp>
          <p:nvSpPr>
            <p:cNvPr id="42" name="Freeform 42"/>
            <p:cNvSpPr/>
            <p:nvPr/>
          </p:nvSpPr>
          <p:spPr>
            <a:xfrm>
              <a:off x="0" y="0"/>
              <a:ext cx="687197" cy="1210183"/>
            </a:xfrm>
            <a:custGeom>
              <a:avLst/>
              <a:gdLst/>
              <a:ahLst/>
              <a:cxnLst/>
              <a:rect l="l" t="t" r="r" b="b"/>
              <a:pathLst>
                <a:path w="687197" h="1210183">
                  <a:moveTo>
                    <a:pt x="0" y="0"/>
                  </a:moveTo>
                  <a:lnTo>
                    <a:pt x="687197" y="0"/>
                  </a:lnTo>
                  <a:lnTo>
                    <a:pt x="687197" y="1210183"/>
                  </a:lnTo>
                  <a:lnTo>
                    <a:pt x="0" y="1210183"/>
                  </a:lnTo>
                  <a:lnTo>
                    <a:pt x="0" y="0"/>
                  </a:lnTo>
                  <a:close/>
                </a:path>
              </a:pathLst>
            </a:custGeom>
            <a:blipFill>
              <a:blip r:embed="rId21"/>
              <a:stretch>
                <a:fillRect t="-199" r="1" b="-199"/>
              </a:stretch>
            </a:blipFill>
          </p:spPr>
          <p:txBody>
            <a:bodyPr/>
            <a:lstStyle/>
            <a:p>
              <a:endParaRPr lang="nb-NO" noProof="0"/>
            </a:p>
          </p:txBody>
        </p:sp>
      </p:grpSp>
      <p:grpSp>
        <p:nvGrpSpPr>
          <p:cNvPr id="43" name="Group 43"/>
          <p:cNvGrpSpPr/>
          <p:nvPr/>
        </p:nvGrpSpPr>
        <p:grpSpPr>
          <a:xfrm>
            <a:off x="6377826" y="5092236"/>
            <a:ext cx="538134" cy="867966"/>
            <a:chOff x="0" y="0"/>
            <a:chExt cx="717512" cy="1157288"/>
          </a:xfrm>
        </p:grpSpPr>
        <p:sp>
          <p:nvSpPr>
            <p:cNvPr id="44" name="Freeform 44"/>
            <p:cNvSpPr/>
            <p:nvPr/>
          </p:nvSpPr>
          <p:spPr>
            <a:xfrm>
              <a:off x="0" y="0"/>
              <a:ext cx="717550" cy="1157224"/>
            </a:xfrm>
            <a:custGeom>
              <a:avLst/>
              <a:gdLst/>
              <a:ahLst/>
              <a:cxnLst/>
              <a:rect l="l" t="t" r="r" b="b"/>
              <a:pathLst>
                <a:path w="717550" h="1157224">
                  <a:moveTo>
                    <a:pt x="0" y="0"/>
                  </a:moveTo>
                  <a:lnTo>
                    <a:pt x="717550" y="0"/>
                  </a:lnTo>
                  <a:lnTo>
                    <a:pt x="717550" y="1157224"/>
                  </a:lnTo>
                  <a:lnTo>
                    <a:pt x="0" y="1157224"/>
                  </a:lnTo>
                  <a:lnTo>
                    <a:pt x="0" y="0"/>
                  </a:lnTo>
                  <a:close/>
                </a:path>
              </a:pathLst>
            </a:custGeom>
            <a:blipFill>
              <a:blip r:embed="rId22"/>
              <a:stretch>
                <a:fillRect l="-244" r="-240" b="-5"/>
              </a:stretch>
            </a:blipFill>
          </p:spPr>
          <p:txBody>
            <a:bodyPr/>
            <a:lstStyle/>
            <a:p>
              <a:endParaRPr lang="nb-NO" noProof="0"/>
            </a:p>
          </p:txBody>
        </p:sp>
      </p:grpSp>
      <p:grpSp>
        <p:nvGrpSpPr>
          <p:cNvPr id="45" name="Group 45"/>
          <p:cNvGrpSpPr/>
          <p:nvPr/>
        </p:nvGrpSpPr>
        <p:grpSpPr>
          <a:xfrm>
            <a:off x="6050194" y="5086702"/>
            <a:ext cx="468440" cy="892273"/>
            <a:chOff x="0" y="0"/>
            <a:chExt cx="624586" cy="1189698"/>
          </a:xfrm>
        </p:grpSpPr>
        <p:sp>
          <p:nvSpPr>
            <p:cNvPr id="46" name="Freeform 46"/>
            <p:cNvSpPr/>
            <p:nvPr/>
          </p:nvSpPr>
          <p:spPr>
            <a:xfrm>
              <a:off x="0" y="0"/>
              <a:ext cx="624586" cy="1189736"/>
            </a:xfrm>
            <a:custGeom>
              <a:avLst/>
              <a:gdLst/>
              <a:ahLst/>
              <a:cxnLst/>
              <a:rect l="l" t="t" r="r" b="b"/>
              <a:pathLst>
                <a:path w="624586" h="1189736">
                  <a:moveTo>
                    <a:pt x="0" y="0"/>
                  </a:moveTo>
                  <a:lnTo>
                    <a:pt x="624586" y="0"/>
                  </a:lnTo>
                  <a:lnTo>
                    <a:pt x="624586" y="1189736"/>
                  </a:lnTo>
                  <a:lnTo>
                    <a:pt x="0" y="1189736"/>
                  </a:lnTo>
                  <a:lnTo>
                    <a:pt x="0" y="0"/>
                  </a:lnTo>
                  <a:close/>
                </a:path>
              </a:pathLst>
            </a:custGeom>
            <a:blipFill>
              <a:blip r:embed="rId23"/>
              <a:stretch>
                <a:fillRect l="-477" r="-477" b="3"/>
              </a:stretch>
            </a:blipFill>
          </p:spPr>
          <p:txBody>
            <a:bodyPr/>
            <a:lstStyle/>
            <a:p>
              <a:endParaRPr lang="nb-NO" noProof="0"/>
            </a:p>
          </p:txBody>
        </p:sp>
      </p:grpSp>
      <p:grpSp>
        <p:nvGrpSpPr>
          <p:cNvPr id="47" name="Group 47"/>
          <p:cNvGrpSpPr/>
          <p:nvPr/>
        </p:nvGrpSpPr>
        <p:grpSpPr>
          <a:xfrm rot="3577980">
            <a:off x="6762055" y="6764884"/>
            <a:ext cx="234925" cy="401574"/>
            <a:chOff x="0" y="0"/>
            <a:chExt cx="313233" cy="535432"/>
          </a:xfrm>
        </p:grpSpPr>
        <p:sp>
          <p:nvSpPr>
            <p:cNvPr id="48" name="Freeform 48"/>
            <p:cNvSpPr/>
            <p:nvPr/>
          </p:nvSpPr>
          <p:spPr>
            <a:xfrm>
              <a:off x="0" y="0"/>
              <a:ext cx="313182" cy="535432"/>
            </a:xfrm>
            <a:custGeom>
              <a:avLst/>
              <a:gdLst/>
              <a:ahLst/>
              <a:cxnLst/>
              <a:rect l="l" t="t" r="r" b="b"/>
              <a:pathLst>
                <a:path w="313182" h="535432">
                  <a:moveTo>
                    <a:pt x="0" y="0"/>
                  </a:moveTo>
                  <a:lnTo>
                    <a:pt x="313182" y="0"/>
                  </a:lnTo>
                  <a:lnTo>
                    <a:pt x="313182" y="535432"/>
                  </a:lnTo>
                  <a:lnTo>
                    <a:pt x="0" y="535432"/>
                  </a:lnTo>
                  <a:lnTo>
                    <a:pt x="0" y="0"/>
                  </a:lnTo>
                  <a:close/>
                </a:path>
              </a:pathLst>
            </a:custGeom>
            <a:blipFill>
              <a:blip r:embed="rId24"/>
              <a:stretch>
                <a:fillRect l="-348" r="-364"/>
              </a:stretch>
            </a:blipFill>
          </p:spPr>
          <p:txBody>
            <a:bodyPr/>
            <a:lstStyle/>
            <a:p>
              <a:endParaRPr lang="nb-NO" noProof="0"/>
            </a:p>
          </p:txBody>
        </p:sp>
      </p:grpSp>
      <p:grpSp>
        <p:nvGrpSpPr>
          <p:cNvPr id="49" name="Group 49"/>
          <p:cNvGrpSpPr/>
          <p:nvPr/>
        </p:nvGrpSpPr>
        <p:grpSpPr>
          <a:xfrm>
            <a:off x="7060844" y="6181887"/>
            <a:ext cx="719604" cy="622459"/>
            <a:chOff x="0" y="0"/>
            <a:chExt cx="959472" cy="829945"/>
          </a:xfrm>
        </p:grpSpPr>
        <p:sp>
          <p:nvSpPr>
            <p:cNvPr id="50" name="Freeform 50"/>
            <p:cNvSpPr/>
            <p:nvPr/>
          </p:nvSpPr>
          <p:spPr>
            <a:xfrm>
              <a:off x="0" y="0"/>
              <a:ext cx="959485" cy="829945"/>
            </a:xfrm>
            <a:custGeom>
              <a:avLst/>
              <a:gdLst/>
              <a:ahLst/>
              <a:cxnLst/>
              <a:rect l="l" t="t" r="r" b="b"/>
              <a:pathLst>
                <a:path w="959485" h="829945">
                  <a:moveTo>
                    <a:pt x="0" y="0"/>
                  </a:moveTo>
                  <a:lnTo>
                    <a:pt x="959485" y="0"/>
                  </a:lnTo>
                  <a:lnTo>
                    <a:pt x="959485" y="829945"/>
                  </a:lnTo>
                  <a:lnTo>
                    <a:pt x="0" y="829945"/>
                  </a:lnTo>
                  <a:lnTo>
                    <a:pt x="0" y="0"/>
                  </a:lnTo>
                  <a:close/>
                </a:path>
              </a:pathLst>
            </a:custGeom>
            <a:blipFill>
              <a:blip r:embed="rId25"/>
              <a:stretch>
                <a:fillRect t="-125" r="1" b="-125"/>
              </a:stretch>
            </a:blipFill>
          </p:spPr>
          <p:txBody>
            <a:bodyPr/>
            <a:lstStyle/>
            <a:p>
              <a:endParaRPr lang="nb-NO" noProof="0"/>
            </a:p>
          </p:txBody>
        </p:sp>
      </p:grpSp>
      <p:grpSp>
        <p:nvGrpSpPr>
          <p:cNvPr id="51" name="Group 51"/>
          <p:cNvGrpSpPr/>
          <p:nvPr/>
        </p:nvGrpSpPr>
        <p:grpSpPr>
          <a:xfrm>
            <a:off x="7799499" y="5826965"/>
            <a:ext cx="1849622" cy="1690545"/>
            <a:chOff x="0" y="0"/>
            <a:chExt cx="2466162" cy="2254060"/>
          </a:xfrm>
        </p:grpSpPr>
        <p:sp>
          <p:nvSpPr>
            <p:cNvPr id="52" name="Freeform 52"/>
            <p:cNvSpPr/>
            <p:nvPr/>
          </p:nvSpPr>
          <p:spPr>
            <a:xfrm>
              <a:off x="0" y="0"/>
              <a:ext cx="2466213" cy="2254110"/>
            </a:xfrm>
            <a:custGeom>
              <a:avLst/>
              <a:gdLst/>
              <a:ahLst/>
              <a:cxnLst/>
              <a:rect l="l" t="t" r="r" b="b"/>
              <a:pathLst>
                <a:path w="2466213" h="2254110">
                  <a:moveTo>
                    <a:pt x="0" y="0"/>
                  </a:moveTo>
                  <a:lnTo>
                    <a:pt x="2466213" y="0"/>
                  </a:lnTo>
                  <a:lnTo>
                    <a:pt x="2466213" y="2254110"/>
                  </a:lnTo>
                  <a:lnTo>
                    <a:pt x="0" y="2254110"/>
                  </a:lnTo>
                  <a:lnTo>
                    <a:pt x="0" y="0"/>
                  </a:lnTo>
                  <a:close/>
                </a:path>
              </a:pathLst>
            </a:custGeom>
            <a:blipFill>
              <a:blip r:embed="rId26"/>
              <a:stretch>
                <a:fillRect l="-2" t="-4707" b="-4704"/>
              </a:stretch>
            </a:blipFill>
          </p:spPr>
          <p:txBody>
            <a:bodyPr/>
            <a:lstStyle/>
            <a:p>
              <a:endParaRPr lang="nb-NO" noProof="0"/>
            </a:p>
          </p:txBody>
        </p:sp>
      </p:grpSp>
      <p:grpSp>
        <p:nvGrpSpPr>
          <p:cNvPr id="53" name="Group 53"/>
          <p:cNvGrpSpPr/>
          <p:nvPr/>
        </p:nvGrpSpPr>
        <p:grpSpPr>
          <a:xfrm rot="-4762680">
            <a:off x="6827968" y="5968984"/>
            <a:ext cx="518903" cy="596446"/>
            <a:chOff x="0" y="0"/>
            <a:chExt cx="691871" cy="795261"/>
          </a:xfrm>
        </p:grpSpPr>
        <p:sp>
          <p:nvSpPr>
            <p:cNvPr id="54" name="Freeform 54"/>
            <p:cNvSpPr/>
            <p:nvPr/>
          </p:nvSpPr>
          <p:spPr>
            <a:xfrm>
              <a:off x="0" y="0"/>
              <a:ext cx="691896" cy="795274"/>
            </a:xfrm>
            <a:custGeom>
              <a:avLst/>
              <a:gdLst/>
              <a:ahLst/>
              <a:cxnLst/>
              <a:rect l="l" t="t" r="r" b="b"/>
              <a:pathLst>
                <a:path w="691896" h="795274">
                  <a:moveTo>
                    <a:pt x="0" y="0"/>
                  </a:moveTo>
                  <a:lnTo>
                    <a:pt x="691896" y="0"/>
                  </a:lnTo>
                  <a:lnTo>
                    <a:pt x="691896" y="795274"/>
                  </a:lnTo>
                  <a:lnTo>
                    <a:pt x="0" y="795274"/>
                  </a:lnTo>
                  <a:lnTo>
                    <a:pt x="0" y="0"/>
                  </a:lnTo>
                  <a:close/>
                </a:path>
              </a:pathLst>
            </a:custGeom>
            <a:blipFill>
              <a:blip r:embed="rId27"/>
              <a:stretch>
                <a:fillRect l="-77" r="-73" b="1"/>
              </a:stretch>
            </a:blipFill>
          </p:spPr>
          <p:txBody>
            <a:bodyPr/>
            <a:lstStyle/>
            <a:p>
              <a:endParaRPr lang="nb-NO" noProof="0"/>
            </a:p>
          </p:txBody>
        </p:sp>
      </p:grpSp>
      <p:grpSp>
        <p:nvGrpSpPr>
          <p:cNvPr id="55" name="Group 55"/>
          <p:cNvGrpSpPr/>
          <p:nvPr/>
        </p:nvGrpSpPr>
        <p:grpSpPr>
          <a:xfrm>
            <a:off x="7213225" y="6707095"/>
            <a:ext cx="405413" cy="742207"/>
            <a:chOff x="0" y="0"/>
            <a:chExt cx="540550" cy="989609"/>
          </a:xfrm>
        </p:grpSpPr>
        <p:sp>
          <p:nvSpPr>
            <p:cNvPr id="56" name="Freeform 56"/>
            <p:cNvSpPr/>
            <p:nvPr/>
          </p:nvSpPr>
          <p:spPr>
            <a:xfrm>
              <a:off x="0" y="0"/>
              <a:ext cx="540512" cy="989584"/>
            </a:xfrm>
            <a:custGeom>
              <a:avLst/>
              <a:gdLst/>
              <a:ahLst/>
              <a:cxnLst/>
              <a:rect l="l" t="t" r="r" b="b"/>
              <a:pathLst>
                <a:path w="540512" h="989584">
                  <a:moveTo>
                    <a:pt x="0" y="0"/>
                  </a:moveTo>
                  <a:lnTo>
                    <a:pt x="540512" y="0"/>
                  </a:lnTo>
                  <a:lnTo>
                    <a:pt x="540512" y="989584"/>
                  </a:lnTo>
                  <a:lnTo>
                    <a:pt x="0" y="989584"/>
                  </a:lnTo>
                  <a:lnTo>
                    <a:pt x="0" y="0"/>
                  </a:lnTo>
                  <a:close/>
                </a:path>
              </a:pathLst>
            </a:custGeom>
            <a:blipFill>
              <a:blip r:embed="rId28"/>
              <a:stretch>
                <a:fillRect l="-326" r="-335" b="-2"/>
              </a:stretch>
            </a:blipFill>
          </p:spPr>
          <p:txBody>
            <a:bodyPr/>
            <a:lstStyle/>
            <a:p>
              <a:endParaRPr lang="nb-NO" noProof="0"/>
            </a:p>
          </p:txBody>
        </p:sp>
      </p:grpSp>
      <p:sp>
        <p:nvSpPr>
          <p:cNvPr id="61" name="Freeform 61"/>
          <p:cNvSpPr/>
          <p:nvPr/>
        </p:nvSpPr>
        <p:spPr>
          <a:xfrm>
            <a:off x="7562155" y="4504256"/>
            <a:ext cx="935737" cy="1324156"/>
          </a:xfrm>
          <a:custGeom>
            <a:avLst/>
            <a:gdLst/>
            <a:ahLst/>
            <a:cxnLst/>
            <a:rect l="l" t="t" r="r" b="b"/>
            <a:pathLst>
              <a:path w="935737" h="1324156">
                <a:moveTo>
                  <a:pt x="0" y="0"/>
                </a:moveTo>
                <a:lnTo>
                  <a:pt x="935736" y="0"/>
                </a:lnTo>
                <a:lnTo>
                  <a:pt x="935736" y="1324156"/>
                </a:lnTo>
                <a:lnTo>
                  <a:pt x="0" y="1324156"/>
                </a:lnTo>
                <a:lnTo>
                  <a:pt x="0" y="0"/>
                </a:lnTo>
                <a:close/>
              </a:path>
            </a:pathLst>
          </a:custGeom>
          <a:blipFill>
            <a:blip r:embed="rId29"/>
            <a:stretch>
              <a:fillRect/>
            </a:stretch>
          </a:blipFill>
        </p:spPr>
        <p:txBody>
          <a:bodyPr/>
          <a:lstStyle/>
          <a:p>
            <a:endParaRPr lang="nb-NO" noProof="0"/>
          </a:p>
        </p:txBody>
      </p:sp>
      <p:sp>
        <p:nvSpPr>
          <p:cNvPr id="62" name="Freeform 62"/>
          <p:cNvSpPr/>
          <p:nvPr/>
        </p:nvSpPr>
        <p:spPr>
          <a:xfrm>
            <a:off x="8590266" y="4491683"/>
            <a:ext cx="944622" cy="1336730"/>
          </a:xfrm>
          <a:custGeom>
            <a:avLst/>
            <a:gdLst/>
            <a:ahLst/>
            <a:cxnLst/>
            <a:rect l="l" t="t" r="r" b="b"/>
            <a:pathLst>
              <a:path w="944622" h="1336730">
                <a:moveTo>
                  <a:pt x="0" y="0"/>
                </a:moveTo>
                <a:lnTo>
                  <a:pt x="944622" y="0"/>
                </a:lnTo>
                <a:lnTo>
                  <a:pt x="944622" y="1336729"/>
                </a:lnTo>
                <a:lnTo>
                  <a:pt x="0" y="1336729"/>
                </a:lnTo>
                <a:lnTo>
                  <a:pt x="0" y="0"/>
                </a:lnTo>
                <a:close/>
              </a:path>
            </a:pathLst>
          </a:custGeom>
          <a:blipFill>
            <a:blip r:embed="rId30"/>
            <a:stretch>
              <a:fillRect/>
            </a:stretch>
          </a:blipFill>
        </p:spPr>
        <p:txBody>
          <a:bodyPr/>
          <a:lstStyle/>
          <a:p>
            <a:endParaRPr lang="nb-NO" noProof="0"/>
          </a:p>
        </p:txBody>
      </p:sp>
      <p:sp>
        <p:nvSpPr>
          <p:cNvPr id="63" name="TextBox 63"/>
          <p:cNvSpPr txBox="1"/>
          <p:nvPr/>
        </p:nvSpPr>
        <p:spPr>
          <a:xfrm>
            <a:off x="4206335" y="256156"/>
            <a:ext cx="1623917"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NOVEMBER</a:t>
            </a:r>
          </a:p>
        </p:txBody>
      </p:sp>
      <p:sp>
        <p:nvSpPr>
          <p:cNvPr id="64" name="TextBox 64"/>
          <p:cNvSpPr txBox="1"/>
          <p:nvPr/>
        </p:nvSpPr>
        <p:spPr>
          <a:xfrm>
            <a:off x="7213225" y="3834647"/>
            <a:ext cx="2789844" cy="551806"/>
          </a:xfrm>
          <a:prstGeom prst="rect">
            <a:avLst/>
          </a:prstGeom>
        </p:spPr>
        <p:txBody>
          <a:bodyPr lIns="0" tIns="0" rIns="0" bIns="0" rtlCol="0" anchor="t">
            <a:spAutoFit/>
          </a:bodyPr>
          <a:lstStyle/>
          <a:p>
            <a:pPr algn="ctr">
              <a:lnSpc>
                <a:spcPts val="1099"/>
              </a:lnSpc>
            </a:pPr>
            <a:r>
              <a:rPr lang="nb-NO" sz="1099" b="1" noProof="0">
                <a:solidFill>
                  <a:srgbClr val="000000"/>
                </a:solidFill>
                <a:latin typeface="Arial Bold"/>
                <a:ea typeface="Arial Bold"/>
                <a:cs typeface="Arial Bold"/>
                <a:sym typeface="Arial Bold"/>
              </a:rPr>
              <a:t>Månedens sanger</a:t>
            </a:r>
          </a:p>
          <a:p>
            <a:pPr algn="ctr">
              <a:lnSpc>
                <a:spcPts val="1099"/>
              </a:lnSpc>
            </a:pPr>
            <a:r>
              <a:rPr lang="nb-NO" sz="1099" noProof="0">
                <a:solidFill>
                  <a:srgbClr val="000000"/>
                </a:solidFill>
                <a:latin typeface="Arial"/>
                <a:ea typeface="Arial"/>
                <a:cs typeface="Arial"/>
                <a:sym typeface="Arial"/>
              </a:rPr>
              <a:t>Santa Lucia (jul i svingen)</a:t>
            </a:r>
          </a:p>
          <a:p>
            <a:pPr algn="ctr">
              <a:lnSpc>
                <a:spcPts val="1099"/>
              </a:lnSpc>
            </a:pPr>
            <a:r>
              <a:rPr lang="nb-NO" sz="1099" noProof="0">
                <a:solidFill>
                  <a:srgbClr val="000000"/>
                </a:solidFill>
                <a:latin typeface="Arial"/>
                <a:ea typeface="Arial"/>
                <a:cs typeface="Arial"/>
                <a:sym typeface="Arial"/>
              </a:rPr>
              <a:t>På låven sitter nissen</a:t>
            </a:r>
          </a:p>
          <a:p>
            <a:pPr algn="ctr">
              <a:lnSpc>
                <a:spcPts val="1099"/>
              </a:lnSpc>
            </a:pPr>
            <a:endParaRPr lang="nb-NO" sz="1099" noProof="0">
              <a:solidFill>
                <a:srgbClr val="000000"/>
              </a:solidFill>
              <a:latin typeface="Arial"/>
              <a:ea typeface="Arial"/>
              <a:cs typeface="Arial"/>
              <a:sym typeface="Arial"/>
            </a:endParaRPr>
          </a:p>
        </p:txBody>
      </p:sp>
      <p:sp>
        <p:nvSpPr>
          <p:cNvPr id="65" name="TextBox 65"/>
          <p:cNvSpPr txBox="1"/>
          <p:nvPr/>
        </p:nvSpPr>
        <p:spPr>
          <a:xfrm>
            <a:off x="756476" y="681314"/>
            <a:ext cx="9177271" cy="2867025"/>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Språk og fortelling</a:t>
            </a:r>
          </a:p>
          <a:p>
            <a:pPr algn="l">
              <a:lnSpc>
                <a:spcPts val="1319"/>
              </a:lnSpc>
            </a:pPr>
            <a:r>
              <a:rPr lang="nb-NO" sz="1099" b="1" noProof="0">
                <a:solidFill>
                  <a:srgbClr val="000000"/>
                </a:solidFill>
                <a:latin typeface="Arial Bold"/>
                <a:ea typeface="Arial Bold"/>
                <a:cs typeface="Arial Bold"/>
                <a:sym typeface="Arial Bold"/>
              </a:rPr>
              <a:t>Fagområde: «kommunikasjon, språk og tekst»</a:t>
            </a:r>
          </a:p>
          <a:p>
            <a:pPr algn="l">
              <a:lnSpc>
                <a:spcPts val="1319"/>
              </a:lnSpc>
            </a:pPr>
            <a:r>
              <a:rPr lang="nb-NO" sz="1099" noProof="0">
                <a:solidFill>
                  <a:srgbClr val="000000"/>
                </a:solidFill>
                <a:latin typeface="Arial"/>
                <a:ea typeface="Arial"/>
                <a:cs typeface="Arial"/>
                <a:sym typeface="Arial"/>
              </a:rPr>
              <a:t>November er en måned hvor vi setter ekstra fokus på språk, kommunikasjon og fortelling. Språk utvikles gjennom hele barnehagedagen, og vi ønsker å skape et rikt språkmiljø der barna får mulighet til å uttrykke tanker, følelser og erfaringer gjennom lek, samtaler og felles opplevelser.</a:t>
            </a:r>
          </a:p>
          <a:p>
            <a:pPr algn="l">
              <a:lnSpc>
                <a:spcPts val="1319"/>
              </a:lnSpc>
            </a:pPr>
            <a:r>
              <a:rPr lang="nb-NO" sz="1099" noProof="0">
                <a:solidFill>
                  <a:srgbClr val="000000"/>
                </a:solidFill>
                <a:latin typeface="Arial"/>
                <a:ea typeface="Arial"/>
                <a:cs typeface="Arial"/>
                <a:sym typeface="Arial"/>
              </a:rPr>
              <a:t>Gjennom høytlesning, eventyr, rim, regler, sanger og fortellinger får barna møte et variert språk og utvikle ordforråd og begrepsforståelse. Vi legger til rette for gode samtaler der barna får undre seg, stille spørsmål og dele egne erfaringer. Personalet støtter barnas språkutvikling ved å være lyttende, nysgjerrige og tilstedeværende voksne som setter ord på opplevelser og utvider barnas språk gjennom hverdagslige situasjoner.</a:t>
            </a:r>
          </a:p>
          <a:p>
            <a:pPr algn="l">
              <a:lnSpc>
                <a:spcPts val="1319"/>
              </a:lnSpc>
            </a:pPr>
            <a:r>
              <a:rPr lang="nb-NO" sz="1099" noProof="0">
                <a:solidFill>
                  <a:srgbClr val="000000"/>
                </a:solidFill>
                <a:latin typeface="Arial"/>
                <a:ea typeface="Arial"/>
                <a:cs typeface="Arial"/>
                <a:sym typeface="Arial"/>
              </a:rPr>
              <a:t>Leken har en sentral plass også denne måneden. Gjennom rollelek og fantasifull lek får barna utforske språket på egne premisser, utvikle fortellerkompetanse og styrke evnen til samarbeid og kommunikasjon. Vi oppmuntrer barna til å bruke språket aktivt i lek og samspill med andre.</a:t>
            </a:r>
          </a:p>
          <a:p>
            <a:pPr algn="l">
              <a:lnSpc>
                <a:spcPts val="1319"/>
              </a:lnSpc>
            </a:pPr>
            <a:r>
              <a:rPr lang="nb-NO" sz="1099" noProof="0">
                <a:solidFill>
                  <a:srgbClr val="000000"/>
                </a:solidFill>
                <a:latin typeface="Arial"/>
                <a:ea typeface="Arial"/>
                <a:cs typeface="Arial"/>
                <a:sym typeface="Arial"/>
              </a:rPr>
              <a:t>I løpet av november starter vi også med juleforberedelser. Gjennom fortellinger, sanger, kreative aktiviteter og samtaler skaper vi forventning og glede knyttet til adventstiden. Barna får ta del i tradisjoner og opplevelser som gir rom for fellesskap, undring og gode minner.</a:t>
            </a:r>
          </a:p>
          <a:p>
            <a:pPr algn="l">
              <a:lnSpc>
                <a:spcPts val="1319"/>
              </a:lnSpc>
            </a:pPr>
            <a:r>
              <a:rPr lang="nb-NO" sz="1099" noProof="0">
                <a:solidFill>
                  <a:srgbClr val="000000"/>
                </a:solidFill>
                <a:latin typeface="Arial"/>
                <a:ea typeface="Arial"/>
                <a:cs typeface="Arial"/>
                <a:sym typeface="Arial"/>
              </a:rPr>
              <a:t>Når dagene blir mørkere og tempoet i hverdagen roer seg noe ned, legger vi også vekt på hvilestund og ro. Gjennom lesestunder, eventyr, musikk og avslapning får barna mulighet til å finne ro, bearbeide inntrykk og hente ny energi. Hvilestunden gir samtidig gode muligheter for nærhet, språk og felles opplevelser.</a:t>
            </a:r>
          </a:p>
          <a:p>
            <a:pPr algn="l">
              <a:lnSpc>
                <a:spcPts val="1319"/>
              </a:lnSpc>
            </a:pPr>
            <a:r>
              <a:rPr lang="nb-NO" sz="1099" noProof="0">
                <a:solidFill>
                  <a:srgbClr val="000000"/>
                </a:solidFill>
                <a:latin typeface="Arial"/>
                <a:ea typeface="Arial"/>
                <a:cs typeface="Arial"/>
                <a:sym typeface="Arial"/>
              </a:rPr>
              <a:t>Vi ønsker at november skal være en måned fylt med språkglede, fantasi, fortellinger og fellesskap, hvor barna får oppleve mestring, utvikling og gode stunder sammen med andre.</a:t>
            </a:r>
          </a:p>
          <a:p>
            <a:pPr algn="l">
              <a:lnSpc>
                <a:spcPts val="1439"/>
              </a:lnSpc>
            </a:pPr>
            <a:endParaRPr lang="nb-NO" sz="1099" noProof="0">
              <a:solidFill>
                <a:srgbClr val="000000"/>
              </a:solidFill>
              <a:latin typeface="Arial"/>
              <a:ea typeface="Arial"/>
              <a:cs typeface="Arial"/>
              <a:sym typeface="Arial"/>
            </a:endParaRPr>
          </a:p>
        </p:txBody>
      </p:sp>
      <p:sp>
        <p:nvSpPr>
          <p:cNvPr id="66" name="TextBox 66"/>
          <p:cNvSpPr txBox="1"/>
          <p:nvPr/>
        </p:nvSpPr>
        <p:spPr>
          <a:xfrm rot="-564120">
            <a:off x="7305548" y="7026775"/>
            <a:ext cx="245644" cy="162993"/>
          </a:xfrm>
          <a:prstGeom prst="rect">
            <a:avLst/>
          </a:prstGeom>
        </p:spPr>
        <p:txBody>
          <a:bodyPr wrap="square" lIns="0" tIns="0" rIns="0" bIns="0" rtlCol="0" anchor="t">
            <a:spAutoFit/>
          </a:bodyPr>
          <a:lstStyle/>
          <a:p>
            <a:pPr algn="ctr">
              <a:lnSpc>
                <a:spcPts val="1359"/>
              </a:lnSpc>
            </a:pPr>
            <a:r>
              <a:rPr lang="nb-NO" sz="970" b="1" spc="-11" noProof="0">
                <a:solidFill>
                  <a:srgbClr val="000000"/>
                </a:solidFill>
                <a:latin typeface="Arial Bold"/>
                <a:ea typeface="Arial Bold"/>
                <a:cs typeface="Arial Bold"/>
                <a:sym typeface="Arial Bold"/>
              </a:rPr>
              <a:t>LIM</a:t>
            </a:r>
          </a:p>
        </p:txBody>
      </p:sp>
      <p:sp>
        <p:nvSpPr>
          <p:cNvPr id="67" name="TextBox 67"/>
          <p:cNvSpPr txBox="1"/>
          <p:nvPr/>
        </p:nvSpPr>
        <p:spPr>
          <a:xfrm>
            <a:off x="867118" y="4507725"/>
            <a:ext cx="2685183" cy="504825"/>
          </a:xfrm>
          <a:prstGeom prst="rect">
            <a:avLst/>
          </a:prstGeom>
        </p:spPr>
        <p:txBody>
          <a:bodyPr lIns="0" tIns="0" rIns="0" bIns="0" rtlCol="0" anchor="t">
            <a:spAutoFit/>
          </a:bodyPr>
          <a:lstStyle/>
          <a:p>
            <a:pPr algn="ctr">
              <a:lnSpc>
                <a:spcPts val="1319"/>
              </a:lnSpc>
            </a:pPr>
            <a:r>
              <a:rPr lang="nb-NO" sz="109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p:txBody>
      </p:sp>
      <p:sp>
        <p:nvSpPr>
          <p:cNvPr id="68" name="TextBox 68"/>
          <p:cNvSpPr txBox="1"/>
          <p:nvPr/>
        </p:nvSpPr>
        <p:spPr>
          <a:xfrm>
            <a:off x="847523" y="3731531"/>
            <a:ext cx="2704779" cy="666750"/>
          </a:xfrm>
          <a:prstGeom prst="rect">
            <a:avLst/>
          </a:prstGeom>
        </p:spPr>
        <p:txBody>
          <a:bodyPr lIns="0" tIns="0" rIns="0" bIns="0" rtlCol="0" anchor="t">
            <a:spAutoFit/>
          </a:bodyPr>
          <a:lstStyle/>
          <a:p>
            <a:pPr algn="ctr">
              <a:lnSpc>
                <a:spcPts val="1319"/>
              </a:lnSpc>
            </a:pPr>
            <a:r>
              <a:rPr lang="nb-NO" sz="1099" i="1" noProof="0">
                <a:solidFill>
                  <a:srgbClr val="000000"/>
                </a:solidFill>
                <a:latin typeface="Arial Italics"/>
                <a:ea typeface="Arial Italics"/>
                <a:cs typeface="Arial Italics"/>
                <a:sym typeface="Arial Italics"/>
              </a:rPr>
              <a:t>«Barnehagen skal bidra til at barna får utforske og utvikle sin språkforståelse, språkkompetanse og et mangfold av kommunikasjonsformer.»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047471553"/>
              </p:ext>
            </p:extLst>
          </p:nvPr>
        </p:nvGraphicFramePr>
        <p:xfrm>
          <a:off x="1061028" y="361117"/>
          <a:ext cx="8887361" cy="6563953"/>
        </p:xfrm>
        <a:graphic>
          <a:graphicData uri="http://schemas.openxmlformats.org/drawingml/2006/table">
            <a:tbl>
              <a:tblPr/>
              <a:tblGrid>
                <a:gridCol w="552804">
                  <a:extLst>
                    <a:ext uri="{9D8B030D-6E8A-4147-A177-3AD203B41FA5}">
                      <a16:colId xmlns:a16="http://schemas.microsoft.com/office/drawing/2014/main" val="20000"/>
                    </a:ext>
                  </a:extLst>
                </a:gridCol>
                <a:gridCol w="1190651">
                  <a:extLst>
                    <a:ext uri="{9D8B030D-6E8A-4147-A177-3AD203B41FA5}">
                      <a16:colId xmlns:a16="http://schemas.microsoft.com/office/drawing/2014/main" val="20001"/>
                    </a:ext>
                  </a:extLst>
                </a:gridCol>
                <a:gridCol w="1190651">
                  <a:extLst>
                    <a:ext uri="{9D8B030D-6E8A-4147-A177-3AD203B41FA5}">
                      <a16:colId xmlns:a16="http://schemas.microsoft.com/office/drawing/2014/main" val="20002"/>
                    </a:ext>
                  </a:extLst>
                </a:gridCol>
                <a:gridCol w="1190651">
                  <a:extLst>
                    <a:ext uri="{9D8B030D-6E8A-4147-A177-3AD203B41FA5}">
                      <a16:colId xmlns:a16="http://schemas.microsoft.com/office/drawing/2014/main" val="20003"/>
                    </a:ext>
                  </a:extLst>
                </a:gridCol>
                <a:gridCol w="1190651">
                  <a:extLst>
                    <a:ext uri="{9D8B030D-6E8A-4147-A177-3AD203B41FA5}">
                      <a16:colId xmlns:a16="http://schemas.microsoft.com/office/drawing/2014/main" val="20004"/>
                    </a:ext>
                  </a:extLst>
                </a:gridCol>
                <a:gridCol w="1190651">
                  <a:extLst>
                    <a:ext uri="{9D8B030D-6E8A-4147-A177-3AD203B41FA5}">
                      <a16:colId xmlns:a16="http://schemas.microsoft.com/office/drawing/2014/main" val="20005"/>
                    </a:ext>
                  </a:extLst>
                </a:gridCol>
                <a:gridCol w="1190651">
                  <a:extLst>
                    <a:ext uri="{9D8B030D-6E8A-4147-A177-3AD203B41FA5}">
                      <a16:colId xmlns:a16="http://schemas.microsoft.com/office/drawing/2014/main" val="20006"/>
                    </a:ext>
                  </a:extLst>
                </a:gridCol>
                <a:gridCol w="1190651">
                  <a:extLst>
                    <a:ext uri="{9D8B030D-6E8A-4147-A177-3AD203B41FA5}">
                      <a16:colId xmlns:a16="http://schemas.microsoft.com/office/drawing/2014/main" val="20007"/>
                    </a:ext>
                  </a:extLst>
                </a:gridCol>
              </a:tblGrid>
              <a:tr h="373280">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874063">
                <a:tc>
                  <a:txBody>
                    <a:bodyPr/>
                    <a:lstStyle/>
                    <a:p>
                      <a:pPr algn="ctr">
                        <a:lnSpc>
                          <a:spcPts val="2159"/>
                        </a:lnSpc>
                        <a:defRPr/>
                      </a:pPr>
                      <a:r>
                        <a:rPr lang="nb-NO" sz="1799" b="1" noProof="0">
                          <a:solidFill>
                            <a:srgbClr val="000000"/>
                          </a:solidFill>
                          <a:latin typeface="Arial Bold"/>
                          <a:ea typeface="Arial Bold"/>
                          <a:cs typeface="Arial Bold"/>
                          <a:sym typeface="Arial Bold"/>
                        </a:rPr>
                        <a:t>44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45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46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47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Olav 2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48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Hedda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1063322">
                <a:tc>
                  <a:txBody>
                    <a:bodyPr/>
                    <a:lstStyle/>
                    <a:p>
                      <a:pPr algn="ctr">
                        <a:lnSpc>
                          <a:spcPts val="2159"/>
                        </a:lnSpc>
                        <a:defRPr/>
                      </a:pPr>
                      <a:r>
                        <a:rPr lang="nb-NO" sz="1799" b="1" noProof="0">
                          <a:solidFill>
                            <a:srgbClr val="000000"/>
                          </a:solidFill>
                          <a:latin typeface="Arial Bold"/>
                          <a:ea typeface="Arial Bold"/>
                          <a:cs typeface="Arial Bold"/>
                          <a:sym typeface="Arial Bold"/>
                        </a:rPr>
                        <a:t>49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Nora 2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bl>
          </a:graphicData>
        </a:graphic>
      </p:graphicFrame>
      <p:sp>
        <p:nvSpPr>
          <p:cNvPr id="3" name="TextBox 3"/>
          <p:cNvSpPr txBox="1"/>
          <p:nvPr/>
        </p:nvSpPr>
        <p:spPr>
          <a:xfrm rot="-5400000">
            <a:off x="-1645383" y="2628430"/>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2026.NOVEMBER </a:t>
            </a:r>
          </a:p>
        </p:txBody>
      </p:sp>
      <p:grpSp>
        <p:nvGrpSpPr>
          <p:cNvPr id="4" name="Group 4"/>
          <p:cNvGrpSpPr/>
          <p:nvPr/>
        </p:nvGrpSpPr>
        <p:grpSpPr>
          <a:xfrm>
            <a:off x="5530101" y="4406665"/>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6" name="Group 6"/>
          <p:cNvGrpSpPr/>
          <p:nvPr/>
        </p:nvGrpSpPr>
        <p:grpSpPr>
          <a:xfrm>
            <a:off x="8975838" y="5461948"/>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1731540" y="6492050"/>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35376" y="3800390"/>
            <a:ext cx="3011053" cy="3389709"/>
          </a:xfrm>
          <a:custGeom>
            <a:avLst/>
            <a:gdLst/>
            <a:ahLst/>
            <a:cxnLst/>
            <a:rect l="l" t="t" r="r" b="b"/>
            <a:pathLst>
              <a:path w="3011053" h="3389709">
                <a:moveTo>
                  <a:pt x="0" y="0"/>
                </a:moveTo>
                <a:lnTo>
                  <a:pt x="3011052" y="0"/>
                </a:lnTo>
                <a:lnTo>
                  <a:pt x="3011052"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3" name="Freeform 3"/>
          <p:cNvSpPr/>
          <p:nvPr/>
        </p:nvSpPr>
        <p:spPr>
          <a:xfrm>
            <a:off x="3944330" y="3808191"/>
            <a:ext cx="3011053" cy="3389709"/>
          </a:xfrm>
          <a:custGeom>
            <a:avLst/>
            <a:gdLst/>
            <a:ahLst/>
            <a:cxnLst/>
            <a:rect l="l" t="t" r="r" b="b"/>
            <a:pathLst>
              <a:path w="3011053" h="3389709">
                <a:moveTo>
                  <a:pt x="0" y="0"/>
                </a:moveTo>
                <a:lnTo>
                  <a:pt x="3011052" y="0"/>
                </a:lnTo>
                <a:lnTo>
                  <a:pt x="3011052"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4" name="TextBox 4"/>
          <p:cNvSpPr txBox="1"/>
          <p:nvPr/>
        </p:nvSpPr>
        <p:spPr>
          <a:xfrm>
            <a:off x="756476" y="774535"/>
            <a:ext cx="9177271" cy="3700271"/>
          </a:xfrm>
          <a:prstGeom prst="rect">
            <a:avLst/>
          </a:prstGeom>
        </p:spPr>
        <p:txBody>
          <a:bodyPr lIns="0" tIns="0" rIns="0" bIns="0" rtlCol="0" anchor="t">
            <a:spAutoFit/>
          </a:bodyPr>
          <a:lstStyle/>
          <a:p>
            <a:pPr algn="l">
              <a:lnSpc>
                <a:spcPts val="1918"/>
              </a:lnSpc>
            </a:pPr>
            <a:r>
              <a:rPr lang="nb-NO" sz="1598" b="1" noProof="0">
                <a:solidFill>
                  <a:srgbClr val="000000"/>
                </a:solidFill>
                <a:latin typeface="Arial Bold"/>
                <a:ea typeface="Arial Bold"/>
                <a:cs typeface="Arial Bold"/>
                <a:sym typeface="Arial Bold"/>
              </a:rPr>
              <a:t>Tema for måneden: Tradisjoner, høytid og felleskap</a:t>
            </a:r>
          </a:p>
          <a:p>
            <a:pPr algn="l">
              <a:lnSpc>
                <a:spcPts val="1319"/>
              </a:lnSpc>
            </a:pPr>
            <a:r>
              <a:rPr lang="nb-NO" sz="1099" b="1" noProof="0">
                <a:solidFill>
                  <a:srgbClr val="000000"/>
                </a:solidFill>
                <a:latin typeface="Arial Bold"/>
                <a:ea typeface="Arial Bold"/>
                <a:cs typeface="Arial Bold"/>
                <a:sym typeface="Arial Bold"/>
              </a:rPr>
              <a:t>Fagområde: Etikk, religion og filosofi</a:t>
            </a:r>
          </a:p>
          <a:p>
            <a:pPr algn="l">
              <a:lnSpc>
                <a:spcPts val="1319"/>
              </a:lnSpc>
            </a:pPr>
            <a:r>
              <a:rPr lang="nb-NO" sz="1099" noProof="0">
                <a:solidFill>
                  <a:srgbClr val="000000"/>
                </a:solidFill>
                <a:latin typeface="Arial"/>
                <a:ea typeface="Arial"/>
                <a:cs typeface="Arial"/>
                <a:sym typeface="Arial"/>
              </a:rPr>
              <a:t>Desember er en måned preget av forventning, glede, tradisjoner og fellesskap. Gjennom opplevelser, lek og samvær ønsker vi å skape en varm og inkluderende førjulstid der barna får oppleve tilhørighet, omsorg og gode minner sammen med andre.</a:t>
            </a:r>
          </a:p>
          <a:p>
            <a:pPr algn="l">
              <a:lnSpc>
                <a:spcPts val="1319"/>
              </a:lnSpc>
            </a:pPr>
            <a:r>
              <a:rPr lang="nb-NO" sz="1099" noProof="0">
                <a:solidFill>
                  <a:srgbClr val="000000"/>
                </a:solidFill>
                <a:latin typeface="Arial"/>
                <a:ea typeface="Arial"/>
                <a:cs typeface="Arial"/>
                <a:sym typeface="Arial"/>
              </a:rPr>
              <a:t>Vi legger til rette for aktiviteter som gir barna kjennskap til tradisjoner og kulturarv gjennom sanger, fortellinger, formingsaktiviteter og samlinger. Gjennom samtaler og felles opplevelser setter vi fokus på verdier som vennskap, omtanke, respekt, takknemlighet og det å ta vare på hverandre. Vi ønsker å skape rom for undring og refleksjon, samtidig som vi møter barnas nysgjerrighet og forventninger til høytiden.</a:t>
            </a:r>
          </a:p>
          <a:p>
            <a:pPr algn="l">
              <a:lnSpc>
                <a:spcPts val="1319"/>
              </a:lnSpc>
            </a:pPr>
            <a:r>
              <a:rPr lang="nb-NO" sz="1099" noProof="0">
                <a:solidFill>
                  <a:srgbClr val="000000"/>
                </a:solidFill>
                <a:latin typeface="Arial"/>
                <a:ea typeface="Arial"/>
                <a:cs typeface="Arial"/>
                <a:sym typeface="Arial"/>
              </a:rPr>
              <a:t>Lek og språk er fortsatt en viktig del av hverdagen. Gjennom rollelek, julefortellinger, sanger og samtaler får barna mulighet til å uttrykke tanker, følelser og erfaringer. Vi setter ord på opplevelser og tradisjoner, og bidrar til å utvikle barnas språk og begrepsforståelse i meningsfulle sammenhenger.</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Den 8. desember inviterer vi til nissefest for barna. Dette er en tradisjon som skaper mye glede, fellesskap og forventning. Gjennom lek, sang og hyggelige aktiviteter får barna oppleve magien og gleden ved å være sammen.</a:t>
            </a:r>
          </a:p>
          <a:p>
            <a:pPr algn="l">
              <a:lnSpc>
                <a:spcPts val="1319"/>
              </a:lnSpc>
            </a:pPr>
            <a:r>
              <a:rPr lang="nb-NO" sz="1099" noProof="0">
                <a:solidFill>
                  <a:srgbClr val="000000"/>
                </a:solidFill>
                <a:latin typeface="Arial"/>
                <a:ea typeface="Arial"/>
                <a:cs typeface="Arial"/>
                <a:sym typeface="Arial"/>
              </a:rPr>
              <a:t>Vi markerer også Luciadagen, hvor førskolegruppen går i </a:t>
            </a:r>
            <a:r>
              <a:rPr lang="nb-NO" sz="1099" noProof="0" err="1">
                <a:solidFill>
                  <a:srgbClr val="000000"/>
                </a:solidFill>
                <a:latin typeface="Arial"/>
                <a:ea typeface="Arial"/>
                <a:cs typeface="Arial"/>
                <a:sym typeface="Arial"/>
              </a:rPr>
              <a:t>luciatog</a:t>
            </a:r>
            <a:r>
              <a:rPr lang="nb-NO" sz="1099" noProof="0">
                <a:solidFill>
                  <a:srgbClr val="000000"/>
                </a:solidFill>
                <a:latin typeface="Arial"/>
                <a:ea typeface="Arial"/>
                <a:cs typeface="Arial"/>
                <a:sym typeface="Arial"/>
              </a:rPr>
              <a:t>, synger for resten av barnehagen og deler ut lussekatter. Dette er en fin tradisjon som gir barna erfaring med fellesskap, omsorg og det å glede andre.</a:t>
            </a:r>
          </a:p>
          <a:p>
            <a:pPr algn="l">
              <a:lnSpc>
                <a:spcPts val="1319"/>
              </a:lnSpc>
            </a:pPr>
            <a:r>
              <a:rPr lang="nb-NO" sz="1099" noProof="0">
                <a:solidFill>
                  <a:srgbClr val="000000"/>
                </a:solidFill>
                <a:latin typeface="Arial"/>
                <a:ea typeface="Arial"/>
                <a:cs typeface="Arial"/>
                <a:sym typeface="Arial"/>
              </a:rPr>
              <a:t>Når juleferien nærmer seg, bruker vi tid på å oppsummere gode opplevelser fra høsten og skape rolige og hyggelige stunder sammen. Vi ønsker at desember skal være en måned fylt med varme, fellesskap, tradisjoner og glede, hvor alle barn opplever trygghet, tilhørighet og forventning til høytiden og tiden sammen med familie og venner..</a:t>
            </a:r>
          </a:p>
          <a:p>
            <a:pPr algn="l">
              <a:lnSpc>
                <a:spcPts val="2050"/>
              </a:lnSpc>
            </a:pPr>
            <a:endParaRPr lang="nb-NO" sz="1099" noProof="0">
              <a:solidFill>
                <a:srgbClr val="000000"/>
              </a:solidFill>
              <a:latin typeface="Arial"/>
              <a:ea typeface="Arial"/>
              <a:cs typeface="Arial"/>
              <a:sym typeface="Arial"/>
            </a:endParaRPr>
          </a:p>
          <a:p>
            <a:pPr algn="l">
              <a:lnSpc>
                <a:spcPts val="2050"/>
              </a:lnSpc>
            </a:pPr>
            <a:endParaRPr lang="nb-NO" sz="1099" noProof="0">
              <a:solidFill>
                <a:srgbClr val="000000"/>
              </a:solidFill>
              <a:latin typeface="Arial"/>
              <a:ea typeface="Arial"/>
              <a:cs typeface="Arial"/>
              <a:sym typeface="Arial"/>
            </a:endParaRPr>
          </a:p>
          <a:p>
            <a:pPr algn="l">
              <a:lnSpc>
                <a:spcPts val="1367"/>
              </a:lnSpc>
            </a:pPr>
            <a:endParaRPr lang="nb-NO" sz="1099" noProof="0">
              <a:solidFill>
                <a:srgbClr val="000000"/>
              </a:solidFill>
              <a:latin typeface="Arial"/>
              <a:ea typeface="Arial"/>
              <a:cs typeface="Arial"/>
              <a:sym typeface="Arial"/>
            </a:endParaRPr>
          </a:p>
        </p:txBody>
      </p:sp>
      <p:grpSp>
        <p:nvGrpSpPr>
          <p:cNvPr id="9" name="Group 9"/>
          <p:cNvGrpSpPr/>
          <p:nvPr/>
        </p:nvGrpSpPr>
        <p:grpSpPr>
          <a:xfrm>
            <a:off x="7359792" y="5104874"/>
            <a:ext cx="955594" cy="1322994"/>
            <a:chOff x="0" y="0"/>
            <a:chExt cx="1274125" cy="1763992"/>
          </a:xfrm>
        </p:grpSpPr>
        <p:sp>
          <p:nvSpPr>
            <p:cNvPr id="10" name="Freeform 10"/>
            <p:cNvSpPr/>
            <p:nvPr/>
          </p:nvSpPr>
          <p:spPr>
            <a:xfrm>
              <a:off x="0" y="0"/>
              <a:ext cx="1274151" cy="1764030"/>
            </a:xfrm>
            <a:custGeom>
              <a:avLst/>
              <a:gdLst/>
              <a:ahLst/>
              <a:cxnLst/>
              <a:rect l="l" t="t" r="r" b="b"/>
              <a:pathLst>
                <a:path w="1274151" h="1764030">
                  <a:moveTo>
                    <a:pt x="0" y="0"/>
                  </a:moveTo>
                  <a:lnTo>
                    <a:pt x="1274151" y="0"/>
                  </a:lnTo>
                  <a:lnTo>
                    <a:pt x="1274151" y="1764030"/>
                  </a:lnTo>
                  <a:lnTo>
                    <a:pt x="0" y="1764030"/>
                  </a:lnTo>
                  <a:lnTo>
                    <a:pt x="0" y="0"/>
                  </a:lnTo>
                  <a:close/>
                </a:path>
              </a:pathLst>
            </a:custGeom>
            <a:blipFill>
              <a:blip r:embed="rId4"/>
              <a:stretch>
                <a:fillRect l="-47887" t="-2" r="-47885"/>
              </a:stretch>
            </a:blipFill>
          </p:spPr>
          <p:txBody>
            <a:bodyPr/>
            <a:lstStyle/>
            <a:p>
              <a:endParaRPr lang="nb-NO" noProof="0"/>
            </a:p>
          </p:txBody>
        </p:sp>
      </p:grpSp>
      <p:grpSp>
        <p:nvGrpSpPr>
          <p:cNvPr id="11" name="Group 11"/>
          <p:cNvGrpSpPr/>
          <p:nvPr/>
        </p:nvGrpSpPr>
        <p:grpSpPr>
          <a:xfrm rot="-490020">
            <a:off x="8908709" y="5121921"/>
            <a:ext cx="959106" cy="1356074"/>
            <a:chOff x="0" y="0"/>
            <a:chExt cx="1278807" cy="1808099"/>
          </a:xfrm>
        </p:grpSpPr>
        <p:sp>
          <p:nvSpPr>
            <p:cNvPr id="12" name="Freeform 12"/>
            <p:cNvSpPr/>
            <p:nvPr/>
          </p:nvSpPr>
          <p:spPr>
            <a:xfrm>
              <a:off x="0" y="0"/>
              <a:ext cx="1278778" cy="1808099"/>
            </a:xfrm>
            <a:custGeom>
              <a:avLst/>
              <a:gdLst/>
              <a:ahLst/>
              <a:cxnLst/>
              <a:rect l="l" t="t" r="r" b="b"/>
              <a:pathLst>
                <a:path w="1278778" h="1808099">
                  <a:moveTo>
                    <a:pt x="0" y="0"/>
                  </a:moveTo>
                  <a:lnTo>
                    <a:pt x="1278778" y="0"/>
                  </a:lnTo>
                  <a:lnTo>
                    <a:pt x="1278778" y="1808099"/>
                  </a:lnTo>
                  <a:lnTo>
                    <a:pt x="0" y="1808099"/>
                  </a:lnTo>
                  <a:lnTo>
                    <a:pt x="0" y="0"/>
                  </a:lnTo>
                  <a:close/>
                </a:path>
              </a:pathLst>
            </a:custGeom>
            <a:blipFill>
              <a:blip r:embed="rId5"/>
              <a:stretch>
                <a:fillRect l="-48705" r="-51227"/>
              </a:stretch>
            </a:blipFill>
          </p:spPr>
          <p:txBody>
            <a:bodyPr/>
            <a:lstStyle/>
            <a:p>
              <a:endParaRPr lang="nb-NO" noProof="0"/>
            </a:p>
          </p:txBody>
        </p:sp>
      </p:grpSp>
      <p:grpSp>
        <p:nvGrpSpPr>
          <p:cNvPr id="13" name="Group 13"/>
          <p:cNvGrpSpPr/>
          <p:nvPr/>
        </p:nvGrpSpPr>
        <p:grpSpPr>
          <a:xfrm>
            <a:off x="8111386" y="5686635"/>
            <a:ext cx="971719" cy="1322994"/>
            <a:chOff x="0" y="0"/>
            <a:chExt cx="1295626" cy="1763992"/>
          </a:xfrm>
        </p:grpSpPr>
        <p:sp>
          <p:nvSpPr>
            <p:cNvPr id="14" name="Freeform 14"/>
            <p:cNvSpPr/>
            <p:nvPr/>
          </p:nvSpPr>
          <p:spPr>
            <a:xfrm>
              <a:off x="0" y="0"/>
              <a:ext cx="1295639" cy="1764030"/>
            </a:xfrm>
            <a:custGeom>
              <a:avLst/>
              <a:gdLst/>
              <a:ahLst/>
              <a:cxnLst/>
              <a:rect l="l" t="t" r="r" b="b"/>
              <a:pathLst>
                <a:path w="1295639" h="1764030">
                  <a:moveTo>
                    <a:pt x="0" y="0"/>
                  </a:moveTo>
                  <a:lnTo>
                    <a:pt x="1295639" y="0"/>
                  </a:lnTo>
                  <a:lnTo>
                    <a:pt x="1295639" y="1764030"/>
                  </a:lnTo>
                  <a:lnTo>
                    <a:pt x="0" y="1764030"/>
                  </a:lnTo>
                  <a:lnTo>
                    <a:pt x="0" y="0"/>
                  </a:lnTo>
                  <a:close/>
                </a:path>
              </a:pathLst>
            </a:custGeom>
            <a:blipFill>
              <a:blip r:embed="rId6"/>
              <a:stretch>
                <a:fillRect l="-47012" t="-2" r="-45512"/>
              </a:stretch>
            </a:blipFill>
          </p:spPr>
          <p:txBody>
            <a:bodyPr/>
            <a:lstStyle/>
            <a:p>
              <a:endParaRPr lang="nb-NO" noProof="0"/>
            </a:p>
          </p:txBody>
        </p:sp>
      </p:grpSp>
      <p:grpSp>
        <p:nvGrpSpPr>
          <p:cNvPr id="19" name="Group 19"/>
          <p:cNvGrpSpPr/>
          <p:nvPr/>
        </p:nvGrpSpPr>
        <p:grpSpPr>
          <a:xfrm rot="-775800">
            <a:off x="5979877" y="6140805"/>
            <a:ext cx="804668" cy="922675"/>
            <a:chOff x="293412" y="-84961"/>
            <a:chExt cx="871220" cy="1007110"/>
          </a:xfrm>
        </p:grpSpPr>
        <p:sp>
          <p:nvSpPr>
            <p:cNvPr id="20" name="Freeform 20"/>
            <p:cNvSpPr/>
            <p:nvPr/>
          </p:nvSpPr>
          <p:spPr>
            <a:xfrm>
              <a:off x="293412" y="-84961"/>
              <a:ext cx="871220" cy="1007110"/>
            </a:xfrm>
            <a:custGeom>
              <a:avLst/>
              <a:gdLst/>
              <a:ahLst/>
              <a:cxnLst/>
              <a:rect l="l" t="t" r="r" b="b"/>
              <a:pathLst>
                <a:path w="871220" h="1007110">
                  <a:moveTo>
                    <a:pt x="0" y="0"/>
                  </a:moveTo>
                  <a:lnTo>
                    <a:pt x="871220" y="0"/>
                  </a:lnTo>
                  <a:lnTo>
                    <a:pt x="871220" y="1007110"/>
                  </a:lnTo>
                  <a:lnTo>
                    <a:pt x="0" y="1007110"/>
                  </a:lnTo>
                  <a:lnTo>
                    <a:pt x="0" y="0"/>
                  </a:lnTo>
                  <a:close/>
                </a:path>
              </a:pathLst>
            </a:custGeom>
            <a:blipFill>
              <a:blip r:embed="rId7"/>
              <a:stretch>
                <a:fillRect l="-96" r="-88" b="-1"/>
              </a:stretch>
            </a:blipFill>
          </p:spPr>
          <p:txBody>
            <a:bodyPr/>
            <a:lstStyle/>
            <a:p>
              <a:endParaRPr lang="nb-NO" noProof="0"/>
            </a:p>
          </p:txBody>
        </p:sp>
      </p:grpSp>
      <p:grpSp>
        <p:nvGrpSpPr>
          <p:cNvPr id="21" name="Group 21"/>
          <p:cNvGrpSpPr/>
          <p:nvPr/>
        </p:nvGrpSpPr>
        <p:grpSpPr>
          <a:xfrm rot="691320">
            <a:off x="6013381" y="5098030"/>
            <a:ext cx="793166" cy="939842"/>
            <a:chOff x="0" y="0"/>
            <a:chExt cx="862508" cy="1051839"/>
          </a:xfrm>
        </p:grpSpPr>
        <p:sp>
          <p:nvSpPr>
            <p:cNvPr id="22" name="Freeform 22"/>
            <p:cNvSpPr/>
            <p:nvPr/>
          </p:nvSpPr>
          <p:spPr>
            <a:xfrm>
              <a:off x="0" y="0"/>
              <a:ext cx="862457" cy="1051814"/>
            </a:xfrm>
            <a:custGeom>
              <a:avLst/>
              <a:gdLst/>
              <a:ahLst/>
              <a:cxnLst/>
              <a:rect l="l" t="t" r="r" b="b"/>
              <a:pathLst>
                <a:path w="862457" h="1051814">
                  <a:moveTo>
                    <a:pt x="0" y="0"/>
                  </a:moveTo>
                  <a:lnTo>
                    <a:pt x="862457" y="0"/>
                  </a:lnTo>
                  <a:lnTo>
                    <a:pt x="862457" y="1051814"/>
                  </a:lnTo>
                  <a:lnTo>
                    <a:pt x="0" y="1051814"/>
                  </a:lnTo>
                  <a:lnTo>
                    <a:pt x="0" y="0"/>
                  </a:lnTo>
                  <a:close/>
                </a:path>
              </a:pathLst>
            </a:custGeom>
            <a:blipFill>
              <a:blip r:embed="rId8"/>
              <a:stretch>
                <a:fillRect l="-58" r="-63" b="-2"/>
              </a:stretch>
            </a:blipFill>
          </p:spPr>
          <p:txBody>
            <a:bodyPr/>
            <a:lstStyle/>
            <a:p>
              <a:endParaRPr lang="nb-NO" noProof="0"/>
            </a:p>
          </p:txBody>
        </p:sp>
      </p:grpSp>
      <p:sp>
        <p:nvSpPr>
          <p:cNvPr id="27" name="TextBox 27"/>
          <p:cNvSpPr txBox="1"/>
          <p:nvPr/>
        </p:nvSpPr>
        <p:spPr>
          <a:xfrm>
            <a:off x="7425710" y="4405878"/>
            <a:ext cx="2789844" cy="698996"/>
          </a:xfrm>
          <a:prstGeom prst="rect">
            <a:avLst/>
          </a:prstGeom>
        </p:spPr>
        <p:txBody>
          <a:bodyPr lIns="0" tIns="0" rIns="0" bIns="0" rtlCol="0" anchor="t">
            <a:spAutoFit/>
          </a:bodyPr>
          <a:lstStyle/>
          <a:p>
            <a:pPr algn="ctr">
              <a:lnSpc>
                <a:spcPts val="1110"/>
              </a:lnSpc>
            </a:pPr>
            <a:r>
              <a:rPr lang="nb-NO" sz="1199" b="1" noProof="0">
                <a:solidFill>
                  <a:srgbClr val="000000"/>
                </a:solidFill>
                <a:latin typeface="Arial"/>
                <a:ea typeface="Arial"/>
                <a:cs typeface="Arial"/>
                <a:sym typeface="Arial"/>
              </a:rPr>
              <a:t>Månedens sanger</a:t>
            </a:r>
          </a:p>
          <a:p>
            <a:pPr algn="ctr">
              <a:lnSpc>
                <a:spcPts val="1110"/>
              </a:lnSpc>
            </a:pPr>
            <a:r>
              <a:rPr lang="nb-NO" sz="1199" noProof="0">
                <a:solidFill>
                  <a:srgbClr val="000000"/>
                </a:solidFill>
                <a:latin typeface="Arial"/>
                <a:ea typeface="Arial"/>
                <a:cs typeface="Arial"/>
                <a:sym typeface="Arial"/>
              </a:rPr>
              <a:t>Santa Lucia</a:t>
            </a:r>
          </a:p>
          <a:p>
            <a:pPr algn="ctr">
              <a:lnSpc>
                <a:spcPts val="1110"/>
              </a:lnSpc>
            </a:pPr>
            <a:r>
              <a:rPr lang="nb-NO" sz="1199" noProof="0">
                <a:solidFill>
                  <a:srgbClr val="000000"/>
                </a:solidFill>
                <a:latin typeface="Arial"/>
                <a:ea typeface="Arial"/>
                <a:cs typeface="Arial"/>
                <a:sym typeface="Arial"/>
              </a:rPr>
              <a:t>På låven sitter nissen</a:t>
            </a:r>
          </a:p>
          <a:p>
            <a:pPr algn="ctr">
              <a:lnSpc>
                <a:spcPts val="1110"/>
              </a:lnSpc>
            </a:pPr>
            <a:r>
              <a:rPr lang="nb-NO" sz="1199" noProof="0">
                <a:solidFill>
                  <a:srgbClr val="000000"/>
                </a:solidFill>
                <a:latin typeface="Arial"/>
                <a:ea typeface="Arial"/>
                <a:cs typeface="Arial"/>
                <a:sym typeface="Arial"/>
              </a:rPr>
              <a:t>En nissefest</a:t>
            </a:r>
          </a:p>
          <a:p>
            <a:pPr algn="ctr">
              <a:lnSpc>
                <a:spcPts val="1110"/>
              </a:lnSpc>
            </a:pPr>
            <a:endParaRPr lang="nb-NO" sz="1199" noProof="0">
              <a:solidFill>
                <a:srgbClr val="000000"/>
              </a:solidFill>
              <a:latin typeface="Arial"/>
              <a:ea typeface="Arial"/>
              <a:cs typeface="Arial"/>
              <a:sym typeface="Arial"/>
            </a:endParaRPr>
          </a:p>
        </p:txBody>
      </p:sp>
      <p:sp>
        <p:nvSpPr>
          <p:cNvPr id="28" name="TextBox 28"/>
          <p:cNvSpPr txBox="1"/>
          <p:nvPr/>
        </p:nvSpPr>
        <p:spPr>
          <a:xfrm>
            <a:off x="4364288" y="221590"/>
            <a:ext cx="1625441"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DESEMBER</a:t>
            </a:r>
          </a:p>
        </p:txBody>
      </p:sp>
      <p:sp>
        <p:nvSpPr>
          <p:cNvPr id="29" name="TextBox 29"/>
          <p:cNvSpPr txBox="1"/>
          <p:nvPr/>
        </p:nvSpPr>
        <p:spPr>
          <a:xfrm>
            <a:off x="4062268" y="4180755"/>
            <a:ext cx="2775175" cy="828675"/>
          </a:xfrm>
          <a:prstGeom prst="rect">
            <a:avLst/>
          </a:prstGeom>
        </p:spPr>
        <p:txBody>
          <a:bodyPr lIns="0" tIns="0" rIns="0" bIns="0" rtlCol="0" anchor="t">
            <a:spAutoFit/>
          </a:bodyPr>
          <a:lstStyle/>
          <a:p>
            <a:pPr algn="ctr">
              <a:lnSpc>
                <a:spcPts val="1319"/>
              </a:lnSpc>
            </a:pPr>
            <a:r>
              <a:rPr lang="nb-NO" sz="1099" b="1" noProof="0" dirty="0">
                <a:solidFill>
                  <a:srgbClr val="000000"/>
                </a:solidFill>
                <a:latin typeface="Arial Bold"/>
                <a:ea typeface="Arial Bold"/>
                <a:cs typeface="Arial Bold"/>
                <a:sym typeface="Arial Bold"/>
              </a:rPr>
              <a:t>Viktige datoer:</a:t>
            </a:r>
          </a:p>
          <a:p>
            <a:pPr algn="ctr">
              <a:lnSpc>
                <a:spcPts val="1319"/>
              </a:lnSpc>
            </a:pPr>
            <a:r>
              <a:rPr lang="nb-NO" sz="1099" noProof="0" dirty="0">
                <a:solidFill>
                  <a:srgbClr val="000000"/>
                </a:solidFill>
                <a:latin typeface="Arial"/>
                <a:ea typeface="Arial"/>
                <a:cs typeface="Arial"/>
                <a:sym typeface="Arial"/>
              </a:rPr>
              <a:t>Nissefest 8.des</a:t>
            </a:r>
          </a:p>
          <a:p>
            <a:pPr algn="ctr">
              <a:lnSpc>
                <a:spcPts val="1319"/>
              </a:lnSpc>
            </a:pPr>
            <a:r>
              <a:rPr lang="nb-NO" sz="1099" noProof="0" dirty="0">
                <a:solidFill>
                  <a:srgbClr val="000000"/>
                </a:solidFill>
                <a:latin typeface="Arial"/>
                <a:ea typeface="Arial"/>
                <a:cs typeface="Arial"/>
                <a:sym typeface="Arial"/>
              </a:rPr>
              <a:t>Lucia 11.des</a:t>
            </a:r>
          </a:p>
          <a:p>
            <a:pPr algn="ctr">
              <a:lnSpc>
                <a:spcPts val="1319"/>
              </a:lnSpc>
            </a:pPr>
            <a:r>
              <a:rPr lang="nb-NO" sz="1099" noProof="0" dirty="0">
                <a:solidFill>
                  <a:srgbClr val="000000"/>
                </a:solidFill>
                <a:latin typeface="Arial"/>
                <a:ea typeface="Arial"/>
                <a:cs typeface="Arial"/>
                <a:sym typeface="Arial"/>
              </a:rPr>
              <a:t>Juleferie 24.des - 5.jan</a:t>
            </a:r>
          </a:p>
          <a:p>
            <a:pPr algn="ctr">
              <a:lnSpc>
                <a:spcPts val="1319"/>
              </a:lnSpc>
            </a:pPr>
            <a:r>
              <a:rPr lang="nb-NO" sz="1099" noProof="0" dirty="0">
                <a:solidFill>
                  <a:srgbClr val="000000"/>
                </a:solidFill>
                <a:latin typeface="Arial"/>
                <a:ea typeface="Arial"/>
                <a:cs typeface="Arial"/>
                <a:sym typeface="Arial"/>
              </a:rPr>
              <a:t>Planleggingsdag 4.jan</a:t>
            </a:r>
          </a:p>
        </p:txBody>
      </p:sp>
      <p:grpSp>
        <p:nvGrpSpPr>
          <p:cNvPr id="30" name="Group 30"/>
          <p:cNvGrpSpPr/>
          <p:nvPr/>
        </p:nvGrpSpPr>
        <p:grpSpPr>
          <a:xfrm>
            <a:off x="741718" y="4033031"/>
            <a:ext cx="3015434" cy="3164869"/>
            <a:chOff x="-619341" y="-19050"/>
            <a:chExt cx="4020578" cy="4219824"/>
          </a:xfrm>
        </p:grpSpPr>
        <p:sp>
          <p:nvSpPr>
            <p:cNvPr id="31" name="Freeform 31"/>
            <p:cNvSpPr/>
            <p:nvPr/>
          </p:nvSpPr>
          <p:spPr>
            <a:xfrm>
              <a:off x="-613486" y="-9526"/>
              <a:ext cx="4014723" cy="4200773"/>
            </a:xfrm>
            <a:custGeom>
              <a:avLst/>
              <a:gdLst/>
              <a:ahLst/>
              <a:cxnLst/>
              <a:rect l="l" t="t" r="r" b="b"/>
              <a:pathLst>
                <a:path w="4014724" h="4200774">
                  <a:moveTo>
                    <a:pt x="0" y="0"/>
                  </a:moveTo>
                  <a:lnTo>
                    <a:pt x="4014724" y="0"/>
                  </a:lnTo>
                  <a:lnTo>
                    <a:pt x="4014724" y="4200774"/>
                  </a:lnTo>
                  <a:lnTo>
                    <a:pt x="0" y="4200774"/>
                  </a:lnTo>
                  <a:close/>
                </a:path>
              </a:pathLst>
            </a:custGeom>
            <a:solidFill>
              <a:srgbClr val="7CB4F0">
                <a:alpha val="23529"/>
              </a:srgbClr>
            </a:solidFill>
          </p:spPr>
          <p:txBody>
            <a:bodyPr/>
            <a:lstStyle/>
            <a:p>
              <a:endParaRPr lang="nb-NO" noProof="0"/>
            </a:p>
          </p:txBody>
        </p:sp>
        <p:sp>
          <p:nvSpPr>
            <p:cNvPr id="32" name="TextBox 32"/>
            <p:cNvSpPr txBox="1"/>
            <p:nvPr/>
          </p:nvSpPr>
          <p:spPr>
            <a:xfrm>
              <a:off x="-619341" y="-19050"/>
              <a:ext cx="4014736" cy="4219824"/>
            </a:xfrm>
            <a:prstGeom prst="rect">
              <a:avLst/>
            </a:prstGeom>
          </p:spPr>
          <p:txBody>
            <a:bodyPr lIns="50800" tIns="50800" rIns="50800" bIns="50800" rtlCol="0" anchor="t"/>
            <a:lstStyle/>
            <a:p>
              <a:pPr algn="ctr">
                <a:lnSpc>
                  <a:spcPts val="1439"/>
                </a:lnSpc>
              </a:pPr>
              <a:r>
                <a:rPr lang="nb-NO" sz="1199" i="1" noProof="0">
                  <a:solidFill>
                    <a:srgbClr val="000000"/>
                  </a:solidFill>
                  <a:latin typeface="Arial Italics"/>
                  <a:ea typeface="Arial Italics"/>
                  <a:cs typeface="Arial Italics"/>
                  <a:sym typeface="Arial Italics"/>
                </a:rPr>
                <a:t>«Leken skal ha en sentral plass i barnehagen, og alle barn skal få </a:t>
              </a:r>
            </a:p>
            <a:p>
              <a:pPr algn="ctr">
                <a:lnSpc>
                  <a:spcPts val="1439"/>
                </a:lnSpc>
              </a:pPr>
              <a:r>
                <a:rPr lang="nb-NO" sz="1199" i="1" noProof="0">
                  <a:solidFill>
                    <a:srgbClr val="000000"/>
                  </a:solidFill>
                  <a:latin typeface="Arial Italics"/>
                  <a:ea typeface="Arial Italics"/>
                  <a:cs typeface="Arial Italics"/>
                  <a:sym typeface="Arial Italics"/>
                </a:rPr>
                <a:t>oppleve et rikt og variert språkmiljø.»</a:t>
              </a:r>
            </a:p>
          </p:txBody>
        </p:sp>
      </p:grpSp>
      <p:sp>
        <p:nvSpPr>
          <p:cNvPr id="33" name="TextBox 33"/>
          <p:cNvSpPr txBox="1"/>
          <p:nvPr/>
        </p:nvSpPr>
        <p:spPr>
          <a:xfrm>
            <a:off x="928446" y="4745699"/>
            <a:ext cx="2662952" cy="742950"/>
          </a:xfrm>
          <a:prstGeom prst="rect">
            <a:avLst/>
          </a:prstGeom>
        </p:spPr>
        <p:txBody>
          <a:bodyPr lIns="0" tIns="0" rIns="0" bIns="0" rtlCol="0" anchor="t">
            <a:spAutoFit/>
          </a:bodyPr>
          <a:lstStyle/>
          <a:p>
            <a:pPr algn="ctr">
              <a:lnSpc>
                <a:spcPts val="1439"/>
              </a:lnSpc>
            </a:pPr>
            <a:r>
              <a:rPr lang="nb-NO" sz="1199" i="1" noProof="0">
                <a:solidFill>
                  <a:srgbClr val="000000"/>
                </a:solidFill>
                <a:latin typeface="Arial Italics"/>
                <a:ea typeface="Arial Italics"/>
                <a:cs typeface="Arial Italics"/>
                <a:sym typeface="Arial Italics"/>
              </a:rPr>
              <a:t>«Barnehagen skal gi barna kjennskap til tradisjoner og høytider som er representert i barnegruppen og samfunnet.»</a:t>
            </a:r>
          </a:p>
        </p:txBody>
      </p:sp>
      <p:pic>
        <p:nvPicPr>
          <p:cNvPr id="37" name="Bilde 36">
            <a:extLst>
              <a:ext uri="{FF2B5EF4-FFF2-40B4-BE49-F238E27FC236}">
                <a16:creationId xmlns:a16="http://schemas.microsoft.com/office/drawing/2014/main" id="{E96002E5-6AA8-66BC-4546-E3F704D703E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51868" y="5154791"/>
            <a:ext cx="1937861" cy="1291907"/>
          </a:xfrm>
          <a:prstGeom prst="rect">
            <a:avLst/>
          </a:prstGeom>
        </p:spPr>
      </p:pic>
      <p:pic>
        <p:nvPicPr>
          <p:cNvPr id="41" name="Bilde 40">
            <a:extLst>
              <a:ext uri="{FF2B5EF4-FFF2-40B4-BE49-F238E27FC236}">
                <a16:creationId xmlns:a16="http://schemas.microsoft.com/office/drawing/2014/main" id="{E032F9F9-6113-FE8B-8398-C8588CAC8EB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00163" y="6270284"/>
            <a:ext cx="1379723" cy="919815"/>
          </a:xfrm>
          <a:prstGeom prst="rect">
            <a:avLst/>
          </a:prstGeom>
        </p:spPr>
      </p:pic>
      <p:pic>
        <p:nvPicPr>
          <p:cNvPr id="43" name="Bilde 42">
            <a:extLst>
              <a:ext uri="{FF2B5EF4-FFF2-40B4-BE49-F238E27FC236}">
                <a16:creationId xmlns:a16="http://schemas.microsoft.com/office/drawing/2014/main" id="{03B91E22-1C24-FAF6-7B61-5AEC4AE3372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2789" y="5495792"/>
            <a:ext cx="2436935" cy="162462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592263127"/>
              </p:ext>
            </p:extLst>
          </p:nvPr>
        </p:nvGraphicFramePr>
        <p:xfrm>
          <a:off x="1130974" y="833853"/>
          <a:ext cx="8874668" cy="5454344"/>
        </p:xfrm>
        <a:graphic>
          <a:graphicData uri="http://schemas.openxmlformats.org/drawingml/2006/table">
            <a:tbl>
              <a:tblPr/>
              <a:tblGrid>
                <a:gridCol w="534322">
                  <a:extLst>
                    <a:ext uri="{9D8B030D-6E8A-4147-A177-3AD203B41FA5}">
                      <a16:colId xmlns:a16="http://schemas.microsoft.com/office/drawing/2014/main" val="20000"/>
                    </a:ext>
                  </a:extLst>
                </a:gridCol>
                <a:gridCol w="1191478">
                  <a:extLst>
                    <a:ext uri="{9D8B030D-6E8A-4147-A177-3AD203B41FA5}">
                      <a16:colId xmlns:a16="http://schemas.microsoft.com/office/drawing/2014/main" val="20001"/>
                    </a:ext>
                  </a:extLst>
                </a:gridCol>
                <a:gridCol w="1191478">
                  <a:extLst>
                    <a:ext uri="{9D8B030D-6E8A-4147-A177-3AD203B41FA5}">
                      <a16:colId xmlns:a16="http://schemas.microsoft.com/office/drawing/2014/main" val="20002"/>
                    </a:ext>
                  </a:extLst>
                </a:gridCol>
                <a:gridCol w="1191478">
                  <a:extLst>
                    <a:ext uri="{9D8B030D-6E8A-4147-A177-3AD203B41FA5}">
                      <a16:colId xmlns:a16="http://schemas.microsoft.com/office/drawing/2014/main" val="20003"/>
                    </a:ext>
                  </a:extLst>
                </a:gridCol>
                <a:gridCol w="1191478">
                  <a:extLst>
                    <a:ext uri="{9D8B030D-6E8A-4147-A177-3AD203B41FA5}">
                      <a16:colId xmlns:a16="http://schemas.microsoft.com/office/drawing/2014/main" val="20004"/>
                    </a:ext>
                  </a:extLst>
                </a:gridCol>
                <a:gridCol w="1191478">
                  <a:extLst>
                    <a:ext uri="{9D8B030D-6E8A-4147-A177-3AD203B41FA5}">
                      <a16:colId xmlns:a16="http://schemas.microsoft.com/office/drawing/2014/main" val="20005"/>
                    </a:ext>
                  </a:extLst>
                </a:gridCol>
                <a:gridCol w="1191478">
                  <a:extLst>
                    <a:ext uri="{9D8B030D-6E8A-4147-A177-3AD203B41FA5}">
                      <a16:colId xmlns:a16="http://schemas.microsoft.com/office/drawing/2014/main" val="20006"/>
                    </a:ext>
                  </a:extLst>
                </a:gridCol>
                <a:gridCol w="1191478">
                  <a:extLst>
                    <a:ext uri="{9D8B030D-6E8A-4147-A177-3AD203B41FA5}">
                      <a16:colId xmlns:a16="http://schemas.microsoft.com/office/drawing/2014/main" val="20007"/>
                    </a:ext>
                  </a:extLst>
                </a:gridCol>
              </a:tblGrid>
              <a:tr h="304557">
                <a:tc>
                  <a:txBody>
                    <a:bodyPr/>
                    <a:lstStyle/>
                    <a:p>
                      <a:pPr algn="ctr">
                        <a:lnSpc>
                          <a:spcPts val="1559"/>
                        </a:lnSpc>
                        <a:defRPr/>
                      </a:pPr>
                      <a:r>
                        <a:rPr lang="nb-NO" sz="1299" b="1" noProof="0">
                          <a:solidFill>
                            <a:srgbClr val="000000"/>
                          </a:solidFill>
                          <a:latin typeface="Arial Bold"/>
                          <a:ea typeface="Arial Bold"/>
                          <a:cs typeface="Arial Bold"/>
                          <a:sym typeface="Arial Bold"/>
                        </a:rPr>
                        <a:t>UKE</a:t>
                      </a:r>
                      <a:endParaRPr lang="nb-NO" sz="1100" noProof="0"/>
                    </a:p>
                  </a:txBody>
                  <a:tcPr marL="55687" marR="55687" marT="55687" marB="55687" anchor="ctr">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866183">
                <a:tc>
                  <a:txBody>
                    <a:bodyPr/>
                    <a:lstStyle/>
                    <a:p>
                      <a:pPr algn="ctr">
                        <a:lnSpc>
                          <a:spcPts val="2159"/>
                        </a:lnSpc>
                        <a:defRPr/>
                      </a:pPr>
                      <a:r>
                        <a:rPr lang="nb-NO" sz="1799" b="1" noProof="0">
                          <a:solidFill>
                            <a:srgbClr val="000000"/>
                          </a:solidFill>
                          <a:latin typeface="Arial Bold"/>
                          <a:ea typeface="Arial Bold"/>
                          <a:cs typeface="Arial Bold"/>
                          <a:sym typeface="Arial Bold"/>
                        </a:rPr>
                        <a:t>49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Liselotte</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391149">
                <a:tc>
                  <a:txBody>
                    <a:bodyPr/>
                    <a:lstStyle/>
                    <a:p>
                      <a:pPr algn="ctr">
                        <a:lnSpc>
                          <a:spcPts val="2159"/>
                        </a:lnSpc>
                        <a:defRPr/>
                      </a:pPr>
                      <a:r>
                        <a:rPr lang="nb-NO" sz="1799" b="1" noProof="0">
                          <a:solidFill>
                            <a:srgbClr val="000000"/>
                          </a:solidFill>
                          <a:latin typeface="Arial Bold"/>
                          <a:ea typeface="Arial Bold"/>
                          <a:cs typeface="Arial Bold"/>
                          <a:sym typeface="Arial Bold"/>
                        </a:rPr>
                        <a:t>50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Nicholas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8</a:t>
                      </a:r>
                      <a:endParaRPr lang="nb-NO" sz="1100" noProof="0" dirty="0"/>
                    </a:p>
                    <a:p>
                      <a:pPr algn="l">
                        <a:lnSpc>
                          <a:spcPts val="1439"/>
                        </a:lnSpc>
                      </a:pPr>
                      <a:r>
                        <a:rPr lang="nb-NO" sz="1199" b="1" noProof="0" dirty="0">
                          <a:solidFill>
                            <a:srgbClr val="000000"/>
                          </a:solidFill>
                          <a:latin typeface="Arial"/>
                          <a:ea typeface="Arial"/>
                          <a:cs typeface="Arial"/>
                          <a:sym typeface="Arial"/>
                        </a:rPr>
                        <a:t>Nissefest</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9</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Henrik 1 år</a:t>
                      </a:r>
                    </a:p>
                    <a:p>
                      <a:pPr algn="l">
                        <a:lnSpc>
                          <a:spcPts val="1439"/>
                        </a:lnSpc>
                      </a:pPr>
                      <a:endParaRPr lang="nb-NO" sz="1199" b="1" noProof="0">
                        <a:solidFill>
                          <a:srgbClr val="000000"/>
                        </a:solidFill>
                        <a:latin typeface="Arial Bold"/>
                        <a:ea typeface="Arial"/>
                        <a:cs typeface="Arial Bold"/>
                        <a:sym typeface="Arial Bold"/>
                      </a:endParaRPr>
                    </a:p>
                    <a:p>
                      <a:pPr algn="l">
                        <a:lnSpc>
                          <a:spcPts val="1439"/>
                        </a:lnSpc>
                      </a:pPr>
                      <a:endParaRPr lang="nb-NO" sz="1199" b="1" noProof="0">
                        <a:solidFill>
                          <a:srgbClr val="000000"/>
                        </a:solidFill>
                        <a:latin typeface="Arial Bold"/>
                        <a:ea typeface="Arial"/>
                        <a:cs typeface="Arial Bold"/>
                        <a:sym typeface="Arial Bold"/>
                      </a:endParaRPr>
                    </a:p>
                    <a:p>
                      <a:pPr algn="l">
                        <a:lnSpc>
                          <a:spcPts val="1439"/>
                        </a:lnSpc>
                      </a:pPr>
                      <a:r>
                        <a:rPr lang="nb-NO" sz="1199" noProof="0">
                          <a:solidFill>
                            <a:srgbClr val="000000"/>
                          </a:solidFill>
                          <a:latin typeface="Arial"/>
                          <a:ea typeface="Arial"/>
                          <a:cs typeface="Arial"/>
                          <a:sym typeface="Arial"/>
                        </a:rPr>
                        <a:t>LUCIA </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787805">
                <a:tc>
                  <a:txBody>
                    <a:bodyPr/>
                    <a:lstStyle/>
                    <a:p>
                      <a:pPr algn="ctr">
                        <a:lnSpc>
                          <a:spcPts val="2159"/>
                        </a:lnSpc>
                        <a:defRPr/>
                      </a:pPr>
                      <a:r>
                        <a:rPr lang="nb-NO" sz="1799" b="1" noProof="0">
                          <a:solidFill>
                            <a:srgbClr val="000000"/>
                          </a:solidFill>
                          <a:latin typeface="Arial Bold"/>
                          <a:ea typeface="Arial Bold"/>
                          <a:cs typeface="Arial Bold"/>
                          <a:sym typeface="Arial Bold"/>
                        </a:rPr>
                        <a:t>51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t>
                      </a:r>
                      <a:r>
                        <a:rPr lang="nb-NO" sz="1199" b="1" noProof="0" err="1">
                          <a:solidFill>
                            <a:srgbClr val="000000"/>
                          </a:solidFill>
                          <a:latin typeface="Arial Bold"/>
                          <a:ea typeface="Arial Bold"/>
                          <a:cs typeface="Arial Bold"/>
                          <a:sym typeface="Arial Bold"/>
                        </a:rPr>
                        <a:t>Caspian</a:t>
                      </a:r>
                      <a:r>
                        <a:rPr lang="nb-NO" sz="1199" b="1" noProof="0">
                          <a:solidFill>
                            <a:srgbClr val="000000"/>
                          </a:solidFill>
                          <a:latin typeface="Arial Bold"/>
                          <a:ea typeface="Arial Bold"/>
                          <a:cs typeface="Arial Bold"/>
                          <a:sym typeface="Arial Bold"/>
                        </a:rPr>
                        <a:t> 3 år</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974405">
                <a:tc>
                  <a:txBody>
                    <a:bodyPr/>
                    <a:lstStyle/>
                    <a:p>
                      <a:pPr algn="ctr">
                        <a:lnSpc>
                          <a:spcPts val="2159"/>
                        </a:lnSpc>
                        <a:defRPr/>
                      </a:pPr>
                      <a:r>
                        <a:rPr lang="nb-NO" sz="1799" b="1" noProof="0">
                          <a:solidFill>
                            <a:srgbClr val="000000"/>
                          </a:solidFill>
                          <a:latin typeface="Arial Bold"/>
                          <a:ea typeface="Arial Bold"/>
                          <a:cs typeface="Arial Bold"/>
                          <a:sym typeface="Arial Bold"/>
                        </a:rPr>
                        <a:t>52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p>
                      <a:pPr algn="l">
                        <a:lnSpc>
                          <a:spcPts val="1439"/>
                        </a:lnSpc>
                      </a:pPr>
                      <a:r>
                        <a:rPr lang="nb-NO" sz="1199" noProof="0">
                          <a:solidFill>
                            <a:srgbClr val="000000"/>
                          </a:solidFill>
                          <a:latin typeface="Arial"/>
                          <a:ea typeface="Arial"/>
                          <a:cs typeface="Arial"/>
                          <a:sym typeface="Arial"/>
                        </a:rPr>
                        <a:t>Liselotte har sin siste 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p>
                      <a:pPr algn="l">
                        <a:lnSpc>
                          <a:spcPts val="1439"/>
                        </a:lnSpc>
                      </a:pPr>
                      <a:r>
                        <a:rPr lang="nb-NO" sz="1199" noProof="0">
                          <a:solidFill>
                            <a:srgbClr val="000000"/>
                          </a:solidFill>
                          <a:latin typeface="Arial"/>
                          <a:ea typeface="Arial"/>
                          <a:cs typeface="Arial"/>
                          <a:sym typeface="Arial"/>
                        </a:rPr>
                        <a:t>Julaften</a:t>
                      </a: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p>
                      <a:pPr algn="l">
                        <a:lnSpc>
                          <a:spcPts val="1439"/>
                        </a:lnSpc>
                      </a:pPr>
                      <a:r>
                        <a:rPr lang="nb-NO" sz="1199" noProof="0">
                          <a:solidFill>
                            <a:srgbClr val="000000"/>
                          </a:solidFill>
                          <a:latin typeface="Arial"/>
                          <a:ea typeface="Arial"/>
                          <a:cs typeface="Arial"/>
                          <a:sym typeface="Arial"/>
                        </a:rPr>
                        <a:t>1.juledag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p>
                      <a:pPr algn="l">
                        <a:lnSpc>
                          <a:spcPts val="1439"/>
                        </a:lnSpc>
                      </a:pPr>
                      <a:r>
                        <a:rPr lang="nb-NO" sz="1199" noProof="0">
                          <a:solidFill>
                            <a:srgbClr val="000000"/>
                          </a:solidFill>
                          <a:latin typeface="Arial"/>
                          <a:ea typeface="Arial"/>
                          <a:cs typeface="Arial"/>
                          <a:sym typeface="Arial"/>
                        </a:rPr>
                        <a:t>2.juledag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r h="916168">
                <a:tc>
                  <a:txBody>
                    <a:bodyPr/>
                    <a:lstStyle/>
                    <a:p>
                      <a:pPr algn="ctr">
                        <a:lnSpc>
                          <a:spcPts val="2159"/>
                        </a:lnSpc>
                        <a:defRPr/>
                      </a:pPr>
                      <a:r>
                        <a:rPr lang="nb-NO" sz="1799" b="1" noProof="0">
                          <a:solidFill>
                            <a:srgbClr val="000000"/>
                          </a:solidFill>
                          <a:latin typeface="Arial Bold"/>
                          <a:ea typeface="Arial Bold"/>
                          <a:cs typeface="Arial Bold"/>
                          <a:sym typeface="Arial Bold"/>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31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73292" y="3166350"/>
            <a:ext cx="5063042"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2026 . DESEMBER</a:t>
            </a:r>
          </a:p>
        </p:txBody>
      </p:sp>
      <p:grpSp>
        <p:nvGrpSpPr>
          <p:cNvPr id="4" name="Group 4"/>
          <p:cNvGrpSpPr/>
          <p:nvPr/>
        </p:nvGrpSpPr>
        <p:grpSpPr>
          <a:xfrm>
            <a:off x="1994645" y="2618855"/>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6" name="Group 6"/>
          <p:cNvGrpSpPr/>
          <p:nvPr/>
        </p:nvGrpSpPr>
        <p:grpSpPr>
          <a:xfrm>
            <a:off x="3350283" y="3980473"/>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8242300" y="1644650"/>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6538674" y="2624873"/>
            <a:ext cx="320902" cy="175901"/>
            <a:chOff x="131589" y="-2316"/>
            <a:chExt cx="578993" cy="410972"/>
          </a:xfrm>
        </p:grpSpPr>
        <p:sp>
          <p:nvSpPr>
            <p:cNvPr id="11" name="Freeform 11"/>
            <p:cNvSpPr/>
            <p:nvPr/>
          </p:nvSpPr>
          <p:spPr>
            <a:xfrm>
              <a:off x="131589" y="-2316"/>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pic>
        <p:nvPicPr>
          <p:cNvPr id="15" name="Bilde 14">
            <a:extLst>
              <a:ext uri="{FF2B5EF4-FFF2-40B4-BE49-F238E27FC236}">
                <a16:creationId xmlns:a16="http://schemas.microsoft.com/office/drawing/2014/main" id="{AD01F4EC-3F60-A1BD-026B-BC3F13DE85CD}"/>
              </a:ext>
            </a:extLst>
          </p:cNvPr>
          <p:cNvPicPr>
            <a:picLocks noChangeAspect="1"/>
          </p:cNvPicPr>
          <p:nvPr/>
        </p:nvPicPr>
        <p:blipFill>
          <a:blip r:embed="rId4" cstate="print">
            <a:extLst>
              <a:ext uri="{28A0092B-C50C-407E-A947-70E740481C1C}">
                <a14:useLocalDpi xmlns:a14="http://schemas.microsoft.com/office/drawing/2010/main" val="0"/>
              </a:ext>
            </a:extLst>
          </a:blip>
          <a:srcRect t="14706" b="22773"/>
          <a:stretch>
            <a:fillRect/>
          </a:stretch>
        </p:blipFill>
        <p:spPr>
          <a:xfrm>
            <a:off x="3159676" y="2447601"/>
            <a:ext cx="815423" cy="721049"/>
          </a:xfrm>
          <a:prstGeom prst="rect">
            <a:avLst/>
          </a:prstGeom>
        </p:spPr>
      </p:pic>
      <p:pic>
        <p:nvPicPr>
          <p:cNvPr id="17" name="Bilde 16">
            <a:extLst>
              <a:ext uri="{FF2B5EF4-FFF2-40B4-BE49-F238E27FC236}">
                <a16:creationId xmlns:a16="http://schemas.microsoft.com/office/drawing/2014/main" id="{D00B05EC-2986-CAF4-8613-6AC580FA4CE4}"/>
              </a:ext>
            </a:extLst>
          </p:cNvPr>
          <p:cNvPicPr>
            <a:picLocks noChangeAspect="1"/>
          </p:cNvPicPr>
          <p:nvPr/>
        </p:nvPicPr>
        <p:blipFill>
          <a:blip r:embed="rId5" cstate="print">
            <a:extLst>
              <a:ext uri="{28A0092B-C50C-407E-A947-70E740481C1C}">
                <a14:useLocalDpi xmlns:a14="http://schemas.microsoft.com/office/drawing/2010/main" val="0"/>
              </a:ext>
            </a:extLst>
          </a:blip>
          <a:srcRect l="25708" t="7647" r="24327" b="11035"/>
          <a:stretch>
            <a:fillRect/>
          </a:stretch>
        </p:blipFill>
        <p:spPr>
          <a:xfrm>
            <a:off x="7341523" y="2557746"/>
            <a:ext cx="320902" cy="73867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934663" y="4044982"/>
            <a:ext cx="3011053" cy="3389709"/>
          </a:xfrm>
          <a:custGeom>
            <a:avLst/>
            <a:gdLst/>
            <a:ahLst/>
            <a:cxnLst/>
            <a:rect l="l" t="t" r="r" b="b"/>
            <a:pathLst>
              <a:path w="3011053" h="3389709">
                <a:moveTo>
                  <a:pt x="0" y="0"/>
                </a:moveTo>
                <a:lnTo>
                  <a:pt x="3011053" y="0"/>
                </a:lnTo>
                <a:lnTo>
                  <a:pt x="3011053"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3" name="Group 3"/>
          <p:cNvGrpSpPr/>
          <p:nvPr/>
        </p:nvGrpSpPr>
        <p:grpSpPr>
          <a:xfrm>
            <a:off x="4815354" y="5793191"/>
            <a:ext cx="638785" cy="686867"/>
            <a:chOff x="0" y="0"/>
            <a:chExt cx="1378991" cy="1482788"/>
          </a:xfrm>
        </p:grpSpPr>
        <p:sp>
          <p:nvSpPr>
            <p:cNvPr id="4" name="Freeform 4"/>
            <p:cNvSpPr/>
            <p:nvPr/>
          </p:nvSpPr>
          <p:spPr>
            <a:xfrm>
              <a:off x="0" y="0"/>
              <a:ext cx="1378966" cy="1482852"/>
            </a:xfrm>
            <a:custGeom>
              <a:avLst/>
              <a:gdLst/>
              <a:ahLst/>
              <a:cxnLst/>
              <a:rect l="l" t="t" r="r" b="b"/>
              <a:pathLst>
                <a:path w="1378966" h="1482852">
                  <a:moveTo>
                    <a:pt x="0" y="0"/>
                  </a:moveTo>
                  <a:lnTo>
                    <a:pt x="1378966" y="0"/>
                  </a:lnTo>
                  <a:lnTo>
                    <a:pt x="1378966" y="1482852"/>
                  </a:lnTo>
                  <a:lnTo>
                    <a:pt x="0" y="1482852"/>
                  </a:lnTo>
                  <a:lnTo>
                    <a:pt x="0" y="0"/>
                  </a:lnTo>
                  <a:close/>
                </a:path>
              </a:pathLst>
            </a:custGeom>
            <a:blipFill>
              <a:blip r:embed="rId4"/>
              <a:stretch>
                <a:fillRect l="-121" r="-124" b="4"/>
              </a:stretch>
            </a:blipFill>
          </p:spPr>
          <p:txBody>
            <a:bodyPr/>
            <a:lstStyle/>
            <a:p>
              <a:endParaRPr lang="nb-NO" noProof="0"/>
            </a:p>
          </p:txBody>
        </p:sp>
      </p:grpSp>
      <p:grpSp>
        <p:nvGrpSpPr>
          <p:cNvPr id="5" name="Group 5"/>
          <p:cNvGrpSpPr/>
          <p:nvPr/>
        </p:nvGrpSpPr>
        <p:grpSpPr>
          <a:xfrm>
            <a:off x="5060223" y="6021918"/>
            <a:ext cx="787832" cy="1346722"/>
            <a:chOff x="0" y="0"/>
            <a:chExt cx="1142746" cy="1953412"/>
          </a:xfrm>
        </p:grpSpPr>
        <p:sp>
          <p:nvSpPr>
            <p:cNvPr id="6" name="Freeform 6"/>
            <p:cNvSpPr/>
            <p:nvPr/>
          </p:nvSpPr>
          <p:spPr>
            <a:xfrm flipH="1">
              <a:off x="0" y="0"/>
              <a:ext cx="1142746" cy="1953387"/>
            </a:xfrm>
            <a:custGeom>
              <a:avLst/>
              <a:gdLst/>
              <a:ahLst/>
              <a:cxnLst/>
              <a:rect l="l" t="t" r="r" b="b"/>
              <a:pathLst>
                <a:path w="1142746" h="1953387">
                  <a:moveTo>
                    <a:pt x="1142746" y="0"/>
                  </a:moveTo>
                  <a:lnTo>
                    <a:pt x="0" y="0"/>
                  </a:lnTo>
                  <a:lnTo>
                    <a:pt x="0" y="1953387"/>
                  </a:lnTo>
                  <a:lnTo>
                    <a:pt x="1142746" y="1953387"/>
                  </a:lnTo>
                  <a:lnTo>
                    <a:pt x="1142746" y="0"/>
                  </a:lnTo>
                  <a:close/>
                </a:path>
              </a:pathLst>
            </a:custGeom>
            <a:blipFill>
              <a:blip r:embed="rId5"/>
              <a:stretch>
                <a:fillRect l="-371" r="-370" b="-1"/>
              </a:stretch>
            </a:blipFill>
          </p:spPr>
          <p:txBody>
            <a:bodyPr/>
            <a:lstStyle/>
            <a:p>
              <a:endParaRPr lang="nb-NO" noProof="0"/>
            </a:p>
          </p:txBody>
        </p:sp>
      </p:grpSp>
      <p:grpSp>
        <p:nvGrpSpPr>
          <p:cNvPr id="7" name="Group 7"/>
          <p:cNvGrpSpPr/>
          <p:nvPr/>
        </p:nvGrpSpPr>
        <p:grpSpPr>
          <a:xfrm>
            <a:off x="5848055" y="6105808"/>
            <a:ext cx="978698" cy="1262832"/>
            <a:chOff x="0" y="0"/>
            <a:chExt cx="1491005" cy="1923872"/>
          </a:xfrm>
        </p:grpSpPr>
        <p:sp>
          <p:nvSpPr>
            <p:cNvPr id="8" name="Freeform 8"/>
            <p:cNvSpPr/>
            <p:nvPr/>
          </p:nvSpPr>
          <p:spPr>
            <a:xfrm flipH="1">
              <a:off x="0" y="0"/>
              <a:ext cx="1490980" cy="1923923"/>
            </a:xfrm>
            <a:custGeom>
              <a:avLst/>
              <a:gdLst/>
              <a:ahLst/>
              <a:cxnLst/>
              <a:rect l="l" t="t" r="r" b="b"/>
              <a:pathLst>
                <a:path w="1490980" h="1923923">
                  <a:moveTo>
                    <a:pt x="1490980" y="0"/>
                  </a:moveTo>
                  <a:lnTo>
                    <a:pt x="0" y="0"/>
                  </a:lnTo>
                  <a:lnTo>
                    <a:pt x="0" y="1923923"/>
                  </a:lnTo>
                  <a:lnTo>
                    <a:pt x="1490980" y="1923923"/>
                  </a:lnTo>
                  <a:lnTo>
                    <a:pt x="1490980" y="0"/>
                  </a:lnTo>
                  <a:close/>
                </a:path>
              </a:pathLst>
            </a:custGeom>
            <a:blipFill>
              <a:blip r:embed="rId6"/>
              <a:stretch>
                <a:fillRect l="-253" r="-254" b="2"/>
              </a:stretch>
            </a:blipFill>
          </p:spPr>
          <p:txBody>
            <a:bodyPr/>
            <a:lstStyle/>
            <a:p>
              <a:endParaRPr lang="nb-NO" noProof="0"/>
            </a:p>
          </p:txBody>
        </p:sp>
      </p:grpSp>
      <p:grpSp>
        <p:nvGrpSpPr>
          <p:cNvPr id="9" name="Group 9"/>
          <p:cNvGrpSpPr/>
          <p:nvPr/>
        </p:nvGrpSpPr>
        <p:grpSpPr>
          <a:xfrm>
            <a:off x="4032185" y="6038116"/>
            <a:ext cx="1058037" cy="1314326"/>
            <a:chOff x="0" y="0"/>
            <a:chExt cx="1651419" cy="2051444"/>
          </a:xfrm>
        </p:grpSpPr>
        <p:sp>
          <p:nvSpPr>
            <p:cNvPr id="10" name="Freeform 10"/>
            <p:cNvSpPr/>
            <p:nvPr/>
          </p:nvSpPr>
          <p:spPr>
            <a:xfrm>
              <a:off x="0" y="0"/>
              <a:ext cx="1651381" cy="2051431"/>
            </a:xfrm>
            <a:custGeom>
              <a:avLst/>
              <a:gdLst/>
              <a:ahLst/>
              <a:cxnLst/>
              <a:rect l="l" t="t" r="r" b="b"/>
              <a:pathLst>
                <a:path w="1651381" h="2051431">
                  <a:moveTo>
                    <a:pt x="0" y="0"/>
                  </a:moveTo>
                  <a:lnTo>
                    <a:pt x="1651381" y="0"/>
                  </a:lnTo>
                  <a:lnTo>
                    <a:pt x="1651381" y="2051431"/>
                  </a:lnTo>
                  <a:lnTo>
                    <a:pt x="0" y="2051431"/>
                  </a:lnTo>
                  <a:lnTo>
                    <a:pt x="0" y="0"/>
                  </a:lnTo>
                  <a:close/>
                </a:path>
              </a:pathLst>
            </a:custGeom>
            <a:blipFill>
              <a:blip r:embed="rId7"/>
              <a:stretch>
                <a:fillRect l="-179" r="-182"/>
              </a:stretch>
            </a:blipFill>
          </p:spPr>
          <p:txBody>
            <a:bodyPr/>
            <a:lstStyle/>
            <a:p>
              <a:endParaRPr lang="nb-NO" noProof="0"/>
            </a:p>
          </p:txBody>
        </p:sp>
      </p:grpSp>
      <p:sp>
        <p:nvSpPr>
          <p:cNvPr id="11" name="Freeform 11"/>
          <p:cNvSpPr/>
          <p:nvPr/>
        </p:nvSpPr>
        <p:spPr>
          <a:xfrm>
            <a:off x="7241076" y="4032561"/>
            <a:ext cx="3011053" cy="3389709"/>
          </a:xfrm>
          <a:custGeom>
            <a:avLst/>
            <a:gdLst/>
            <a:ahLst/>
            <a:cxnLst/>
            <a:rect l="l" t="t" r="r" b="b"/>
            <a:pathLst>
              <a:path w="3011053" h="3389709">
                <a:moveTo>
                  <a:pt x="0" y="0"/>
                </a:moveTo>
                <a:lnTo>
                  <a:pt x="3011053" y="0"/>
                </a:lnTo>
                <a:lnTo>
                  <a:pt x="3011053" y="3389710"/>
                </a:lnTo>
                <a:lnTo>
                  <a:pt x="0" y="338971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12" name="Group 12"/>
          <p:cNvGrpSpPr/>
          <p:nvPr/>
        </p:nvGrpSpPr>
        <p:grpSpPr>
          <a:xfrm>
            <a:off x="600951" y="4260456"/>
            <a:ext cx="3011053" cy="3150581"/>
            <a:chOff x="0" y="0"/>
            <a:chExt cx="4014737" cy="4200774"/>
          </a:xfrm>
        </p:grpSpPr>
        <p:sp>
          <p:nvSpPr>
            <p:cNvPr id="13" name="Freeform 13"/>
            <p:cNvSpPr/>
            <p:nvPr/>
          </p:nvSpPr>
          <p:spPr>
            <a:xfrm>
              <a:off x="0" y="0"/>
              <a:ext cx="4014724" cy="4200774"/>
            </a:xfrm>
            <a:custGeom>
              <a:avLst/>
              <a:gdLst/>
              <a:ahLst/>
              <a:cxnLst/>
              <a:rect l="l" t="t" r="r" b="b"/>
              <a:pathLst>
                <a:path w="4014724" h="4200774">
                  <a:moveTo>
                    <a:pt x="0" y="0"/>
                  </a:moveTo>
                  <a:lnTo>
                    <a:pt x="4014724" y="0"/>
                  </a:lnTo>
                  <a:lnTo>
                    <a:pt x="4014724" y="4200774"/>
                  </a:lnTo>
                  <a:lnTo>
                    <a:pt x="0" y="4200774"/>
                  </a:lnTo>
                  <a:close/>
                </a:path>
              </a:pathLst>
            </a:custGeom>
            <a:solidFill>
              <a:srgbClr val="7CB4F0">
                <a:alpha val="23529"/>
              </a:srgbClr>
            </a:solidFill>
          </p:spPr>
          <p:txBody>
            <a:bodyPr/>
            <a:lstStyle/>
            <a:p>
              <a:endParaRPr lang="nb-NO" noProof="0"/>
            </a:p>
          </p:txBody>
        </p:sp>
        <p:sp>
          <p:nvSpPr>
            <p:cNvPr id="14" name="TextBox 14"/>
            <p:cNvSpPr txBox="1"/>
            <p:nvPr/>
          </p:nvSpPr>
          <p:spPr>
            <a:xfrm>
              <a:off x="0" y="19050"/>
              <a:ext cx="4014737" cy="4181724"/>
            </a:xfrm>
            <a:prstGeom prst="rect">
              <a:avLst/>
            </a:prstGeom>
          </p:spPr>
          <p:txBody>
            <a:bodyPr lIns="50800" tIns="50800" rIns="50800" bIns="50800" rtlCol="0" anchor="t"/>
            <a:lstStyle/>
            <a:p>
              <a:pPr algn="ctr">
                <a:lnSpc>
                  <a:spcPts val="999"/>
                </a:lnSpc>
              </a:pPr>
              <a:r>
                <a:rPr lang="nb-NO" sz="999" i="1" noProof="0">
                  <a:solidFill>
                    <a:srgbClr val="000000"/>
                  </a:solidFill>
                  <a:latin typeface="Arial Italics"/>
                  <a:ea typeface="Arial Italics"/>
                  <a:cs typeface="Arial Italics"/>
                  <a:sym typeface="Arial Italics"/>
                </a:rPr>
                <a:t>«Barna skal inkluderes i aktiviteter </a:t>
              </a:r>
            </a:p>
            <a:p>
              <a:pPr algn="ctr">
                <a:lnSpc>
                  <a:spcPts val="999"/>
                </a:lnSpc>
              </a:pPr>
              <a:r>
                <a:rPr lang="nb-NO" sz="999" i="1" noProof="0">
                  <a:solidFill>
                    <a:srgbClr val="000000"/>
                  </a:solidFill>
                  <a:latin typeface="Arial Italics"/>
                  <a:ea typeface="Arial Italics"/>
                  <a:cs typeface="Arial Italics"/>
                  <a:sym typeface="Arial Italics"/>
                </a:rPr>
                <a:t>der de får bevege seg, leke og oppleve motivasjon og mestring ut fra egne forutsetninger.» </a:t>
              </a:r>
            </a:p>
            <a:p>
              <a:pPr algn="ctr">
                <a:lnSpc>
                  <a:spcPts val="999"/>
                </a:lnSpc>
              </a:pPr>
              <a:r>
                <a:rPr lang="nb-NO" sz="99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p:txBody>
        </p:sp>
      </p:grpSp>
      <p:sp>
        <p:nvSpPr>
          <p:cNvPr id="35" name="Freeform 35"/>
          <p:cNvSpPr/>
          <p:nvPr/>
        </p:nvSpPr>
        <p:spPr>
          <a:xfrm rot="267741">
            <a:off x="5719685" y="5335188"/>
            <a:ext cx="1121848" cy="793240"/>
          </a:xfrm>
          <a:custGeom>
            <a:avLst/>
            <a:gdLst/>
            <a:ahLst/>
            <a:cxnLst/>
            <a:rect l="l" t="t" r="r" b="b"/>
            <a:pathLst>
              <a:path w="1121848" h="793240">
                <a:moveTo>
                  <a:pt x="0" y="0"/>
                </a:moveTo>
                <a:lnTo>
                  <a:pt x="1121848" y="0"/>
                </a:lnTo>
                <a:lnTo>
                  <a:pt x="1121848" y="793240"/>
                </a:lnTo>
                <a:lnTo>
                  <a:pt x="0" y="793240"/>
                </a:lnTo>
                <a:lnTo>
                  <a:pt x="0" y="0"/>
                </a:lnTo>
                <a:close/>
              </a:path>
            </a:pathLst>
          </a:custGeom>
          <a:blipFill>
            <a:blip r:embed="rId8"/>
            <a:stretch>
              <a:fillRect/>
            </a:stretch>
          </a:blipFill>
        </p:spPr>
        <p:txBody>
          <a:bodyPr/>
          <a:lstStyle/>
          <a:p>
            <a:endParaRPr lang="nb-NO" noProof="0"/>
          </a:p>
        </p:txBody>
      </p:sp>
      <p:sp>
        <p:nvSpPr>
          <p:cNvPr id="36" name="Freeform 36"/>
          <p:cNvSpPr/>
          <p:nvPr/>
        </p:nvSpPr>
        <p:spPr>
          <a:xfrm rot="-297605">
            <a:off x="7574366" y="5015242"/>
            <a:ext cx="1159988" cy="1641009"/>
          </a:xfrm>
          <a:custGeom>
            <a:avLst/>
            <a:gdLst/>
            <a:ahLst/>
            <a:cxnLst/>
            <a:rect l="l" t="t" r="r" b="b"/>
            <a:pathLst>
              <a:path w="1159988" h="1641009">
                <a:moveTo>
                  <a:pt x="0" y="0"/>
                </a:moveTo>
                <a:lnTo>
                  <a:pt x="1159988" y="0"/>
                </a:lnTo>
                <a:lnTo>
                  <a:pt x="1159988" y="1641009"/>
                </a:lnTo>
                <a:lnTo>
                  <a:pt x="0" y="1641009"/>
                </a:lnTo>
                <a:lnTo>
                  <a:pt x="0" y="0"/>
                </a:lnTo>
                <a:close/>
              </a:path>
            </a:pathLst>
          </a:custGeom>
          <a:blipFill>
            <a:blip r:embed="rId9"/>
            <a:stretch>
              <a:fillRect/>
            </a:stretch>
          </a:blipFill>
          <a:ln w="38100" cap="sq">
            <a:solidFill>
              <a:srgbClr val="FF0000"/>
            </a:solidFill>
            <a:prstDash val="solid"/>
            <a:miter/>
          </a:ln>
        </p:spPr>
        <p:txBody>
          <a:bodyPr/>
          <a:lstStyle/>
          <a:p>
            <a:endParaRPr lang="nb-NO" noProof="0"/>
          </a:p>
        </p:txBody>
      </p:sp>
      <p:sp>
        <p:nvSpPr>
          <p:cNvPr id="37" name="Freeform 37"/>
          <p:cNvSpPr/>
          <p:nvPr/>
        </p:nvSpPr>
        <p:spPr>
          <a:xfrm rot="338765">
            <a:off x="8735551" y="5477292"/>
            <a:ext cx="1159646" cy="1641009"/>
          </a:xfrm>
          <a:custGeom>
            <a:avLst/>
            <a:gdLst/>
            <a:ahLst/>
            <a:cxnLst/>
            <a:rect l="l" t="t" r="r" b="b"/>
            <a:pathLst>
              <a:path w="1159646" h="1641009">
                <a:moveTo>
                  <a:pt x="0" y="0"/>
                </a:moveTo>
                <a:lnTo>
                  <a:pt x="1159646" y="0"/>
                </a:lnTo>
                <a:lnTo>
                  <a:pt x="1159646" y="1641010"/>
                </a:lnTo>
                <a:lnTo>
                  <a:pt x="0" y="1641010"/>
                </a:lnTo>
                <a:lnTo>
                  <a:pt x="0" y="0"/>
                </a:lnTo>
                <a:close/>
              </a:path>
            </a:pathLst>
          </a:custGeom>
          <a:blipFill>
            <a:blip r:embed="rId10"/>
            <a:stretch>
              <a:fillRect/>
            </a:stretch>
          </a:blipFill>
          <a:ln w="38100" cap="sq">
            <a:solidFill>
              <a:srgbClr val="FF0000"/>
            </a:solidFill>
            <a:prstDash val="solid"/>
            <a:miter/>
          </a:ln>
        </p:spPr>
        <p:txBody>
          <a:bodyPr/>
          <a:lstStyle/>
          <a:p>
            <a:endParaRPr lang="nb-NO" noProof="0"/>
          </a:p>
        </p:txBody>
      </p:sp>
      <p:sp>
        <p:nvSpPr>
          <p:cNvPr id="38" name="Freeform 38"/>
          <p:cNvSpPr/>
          <p:nvPr/>
        </p:nvSpPr>
        <p:spPr>
          <a:xfrm>
            <a:off x="678504" y="5190139"/>
            <a:ext cx="2844565" cy="2133424"/>
          </a:xfrm>
          <a:custGeom>
            <a:avLst/>
            <a:gdLst/>
            <a:ahLst/>
            <a:cxnLst/>
            <a:rect l="l" t="t" r="r" b="b"/>
            <a:pathLst>
              <a:path w="2844565" h="2133424">
                <a:moveTo>
                  <a:pt x="0" y="0"/>
                </a:moveTo>
                <a:lnTo>
                  <a:pt x="2844565" y="0"/>
                </a:lnTo>
                <a:lnTo>
                  <a:pt x="2844565" y="2133424"/>
                </a:lnTo>
                <a:lnTo>
                  <a:pt x="0" y="2133424"/>
                </a:lnTo>
                <a:lnTo>
                  <a:pt x="0" y="0"/>
                </a:lnTo>
                <a:close/>
              </a:path>
            </a:pathLst>
          </a:custGeom>
          <a:blipFill dpi="0" rotWithShape="1">
            <a:blip r:embed="rId11" cstate="print">
              <a:extLst>
                <a:ext uri="{28A0092B-C50C-407E-A947-70E740481C1C}">
                  <a14:useLocalDpi xmlns:a14="http://schemas.microsoft.com/office/drawing/2010/main" val="0"/>
                </a:ext>
              </a:extLst>
            </a:blip>
            <a:srcRect/>
            <a:stretch>
              <a:fillRect/>
            </a:stretch>
          </a:blipFill>
        </p:spPr>
        <p:txBody>
          <a:bodyPr/>
          <a:lstStyle/>
          <a:p>
            <a:endParaRPr lang="nb-NO" noProof="0"/>
          </a:p>
        </p:txBody>
      </p:sp>
      <p:sp>
        <p:nvSpPr>
          <p:cNvPr id="39" name="TextBox 39"/>
          <p:cNvSpPr txBox="1"/>
          <p:nvPr/>
        </p:nvSpPr>
        <p:spPr>
          <a:xfrm>
            <a:off x="4702358" y="199711"/>
            <a:ext cx="1287285"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JANUAR</a:t>
            </a:r>
          </a:p>
        </p:txBody>
      </p:sp>
      <p:sp>
        <p:nvSpPr>
          <p:cNvPr id="40" name="TextBox 40"/>
          <p:cNvSpPr txBox="1"/>
          <p:nvPr/>
        </p:nvSpPr>
        <p:spPr>
          <a:xfrm>
            <a:off x="589263" y="736950"/>
            <a:ext cx="9651178" cy="3244543"/>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Kropp og bevegelse</a:t>
            </a:r>
          </a:p>
          <a:p>
            <a:pPr algn="l">
              <a:lnSpc>
                <a:spcPts val="1319"/>
              </a:lnSpc>
            </a:pPr>
            <a:r>
              <a:rPr lang="nb-NO" sz="1099" b="1" noProof="0">
                <a:solidFill>
                  <a:srgbClr val="000000"/>
                </a:solidFill>
                <a:latin typeface="Arial Bold"/>
                <a:ea typeface="Arial Bold"/>
                <a:cs typeface="Arial Bold"/>
                <a:sym typeface="Arial Bold"/>
              </a:rPr>
              <a:t>Fagområde: «kropp, bevegelse, mat og helse»</a:t>
            </a:r>
          </a:p>
          <a:p>
            <a:pPr algn="l">
              <a:lnSpc>
                <a:spcPts val="1319"/>
              </a:lnSpc>
            </a:pPr>
            <a:r>
              <a:rPr lang="nb-NO" sz="1099" noProof="0">
                <a:solidFill>
                  <a:srgbClr val="000000"/>
                </a:solidFill>
                <a:latin typeface="Arial"/>
                <a:ea typeface="Arial"/>
                <a:cs typeface="Arial"/>
                <a:sym typeface="Arial"/>
              </a:rPr>
              <a:t>Etter juleferien ønsker vi barna velkommen tilbake til et nytt år fylt med lek, læring og gode opplevelser. I januar har vi ekstra fokus på kropp, bevegelse, mat og helse. Gjennom lek og fysisk aktivitet får barna utfordret seg selv, oppleve mestring og utvikle glede ved å bruke kroppen på ulike måter.</a:t>
            </a:r>
          </a:p>
          <a:p>
            <a:pPr algn="l">
              <a:lnSpc>
                <a:spcPts val="1319"/>
              </a:lnSpc>
            </a:pPr>
            <a:r>
              <a:rPr lang="nb-NO" sz="1099" noProof="0">
                <a:solidFill>
                  <a:srgbClr val="000000"/>
                </a:solidFill>
                <a:latin typeface="Arial"/>
                <a:ea typeface="Arial"/>
                <a:cs typeface="Arial"/>
                <a:sym typeface="Arial"/>
              </a:rPr>
              <a:t>Vinteren gir mange muligheter for aktiv lek både ute og inne. Vi legger til rette for variert bevegelseslek som stimulerer barnas motoriske utvikling, koordinasjon, balanse og kroppsbevissthet. Gjennom lek, turer og aktiviteter får barna erfare gleden ved å være i bevegelse og oppleve mestring ut fra egne forutsetninger.</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Lek og språk går hånd i hånd også denne måneden. Gjennom samarbeid, bevegelsesleker og felles opplevelser får barna øve på kommunikasjon, turtaking og det å sette ord på erfaringer, følelser og kroppslige uttrykk. Personalet er aktive og deltakende voksne som støtter barna i både lek og samspill.</a:t>
            </a:r>
          </a:p>
          <a:p>
            <a:pPr algn="l">
              <a:lnSpc>
                <a:spcPts val="1319"/>
              </a:lnSpc>
            </a:pPr>
            <a:r>
              <a:rPr lang="nb-NO" sz="1099" noProof="0">
                <a:solidFill>
                  <a:srgbClr val="000000"/>
                </a:solidFill>
                <a:latin typeface="Arial"/>
                <a:ea typeface="Arial"/>
                <a:cs typeface="Arial"/>
                <a:sym typeface="Arial"/>
              </a:rPr>
              <a:t>I løpet av januar vil vi også ha fokus på yoga for barn. Gjennom enkle yogaøvelser, avspenning og pusteøvelser får barna mulighet til å bli mer bevisste på egen kropp, finne ro og styrke konsentrasjon og kroppsmestring. Yogaen gir rom for både bevegelse, tilstedeværelse og gode opplevelser i fellesskap.</a:t>
            </a:r>
          </a:p>
          <a:p>
            <a:pPr algn="l">
              <a:lnSpc>
                <a:spcPts val="1319"/>
              </a:lnSpc>
            </a:pPr>
            <a:r>
              <a:rPr lang="nb-NO" sz="1099" noProof="0">
                <a:solidFill>
                  <a:srgbClr val="000000"/>
                </a:solidFill>
                <a:latin typeface="Arial"/>
                <a:ea typeface="Arial"/>
                <a:cs typeface="Arial"/>
                <a:sym typeface="Arial"/>
              </a:rPr>
              <a:t>For førskolebarna markerer januar starten på et spennende år med tanke på skolestart. Denne måneden gjennomføres innskriving til skolen, og vi snakker med barna om overgangen til skolelivet på en trygg og positiv måte. Gjennom lek, samtaler og aktiviteter ønsker vi å styrke barnas tro på egne evner og skape forventning til det som venter.</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Vi ønsker at januar skal være en måned preget av bevegelsesglede, mestring, fellesskap og nye utfordringer, hvor barna får oppleve at kroppen er en viktig ressurs for lek, læring og trivsel.</a:t>
            </a:r>
          </a:p>
          <a:p>
            <a:pPr algn="l">
              <a:lnSpc>
                <a:spcPts val="1367"/>
              </a:lnSpc>
            </a:pPr>
            <a:endParaRPr lang="nb-NO" sz="1099" noProof="0">
              <a:solidFill>
                <a:srgbClr val="000000"/>
              </a:solidFill>
              <a:latin typeface="Arial"/>
              <a:ea typeface="Arial"/>
              <a:cs typeface="Arial"/>
              <a:sym typeface="Arial"/>
            </a:endParaRPr>
          </a:p>
        </p:txBody>
      </p:sp>
      <p:sp>
        <p:nvSpPr>
          <p:cNvPr id="41" name="TextBox 41"/>
          <p:cNvSpPr txBox="1"/>
          <p:nvPr/>
        </p:nvSpPr>
        <p:spPr>
          <a:xfrm>
            <a:off x="3932644" y="4431316"/>
            <a:ext cx="2964416" cy="1128514"/>
          </a:xfrm>
          <a:prstGeom prst="rect">
            <a:avLst/>
          </a:prstGeom>
        </p:spPr>
        <p:txBody>
          <a:bodyPr lIns="0" tIns="0" rIns="0" bIns="0" rtlCol="0" anchor="t">
            <a:spAutoFit/>
          </a:bodyPr>
          <a:lstStyle/>
          <a:p>
            <a:pPr algn="ctr">
              <a:lnSpc>
                <a:spcPts val="1110"/>
              </a:lnSpc>
            </a:pPr>
            <a:r>
              <a:rPr lang="nb-NO" sz="1099" b="1" noProof="0" dirty="0">
                <a:solidFill>
                  <a:srgbClr val="000000"/>
                </a:solidFill>
                <a:latin typeface="Arial Bold"/>
                <a:ea typeface="Arial Bold"/>
                <a:cs typeface="Arial Bold"/>
                <a:sym typeface="Arial Bold"/>
              </a:rPr>
              <a:t>BAMSEKLUBBEN</a:t>
            </a:r>
          </a:p>
          <a:p>
            <a:pPr algn="ctr">
              <a:lnSpc>
                <a:spcPts val="1110"/>
              </a:lnSpc>
            </a:pPr>
            <a:r>
              <a:rPr lang="nb-NO" sz="1099" noProof="0" dirty="0">
                <a:solidFill>
                  <a:srgbClr val="000000"/>
                </a:solidFill>
                <a:latin typeface="Arial"/>
                <a:ea typeface="Arial"/>
                <a:cs typeface="Arial"/>
                <a:sym typeface="Arial"/>
              </a:rPr>
              <a:t>Denne måneden er det innskriving for skolebarna. Dette får dere brev om fra skolen og det er dere foreldre som følger barnet til skolen.</a:t>
            </a:r>
          </a:p>
          <a:p>
            <a:pPr algn="ctr">
              <a:lnSpc>
                <a:spcPts val="1110"/>
              </a:lnSpc>
            </a:pPr>
            <a:r>
              <a:rPr lang="nb-NO" sz="1099" b="1" noProof="0" dirty="0">
                <a:solidFill>
                  <a:srgbClr val="000000"/>
                </a:solidFill>
                <a:latin typeface="Arial"/>
                <a:ea typeface="Arial"/>
                <a:cs typeface="Arial"/>
                <a:sym typeface="Arial"/>
              </a:rPr>
              <a:t>Planleggingsdag 4.januar</a:t>
            </a:r>
          </a:p>
          <a:p>
            <a:pPr algn="ctr">
              <a:lnSpc>
                <a:spcPts val="1110"/>
              </a:lnSpc>
            </a:pPr>
            <a:endParaRPr lang="nb-NO" sz="1099" dirty="0">
              <a:solidFill>
                <a:srgbClr val="000000"/>
              </a:solidFill>
              <a:latin typeface="Arial"/>
              <a:ea typeface="Arial"/>
              <a:cs typeface="Arial"/>
              <a:sym typeface="Arial"/>
            </a:endParaRPr>
          </a:p>
          <a:p>
            <a:pPr algn="ctr">
              <a:lnSpc>
                <a:spcPts val="1110"/>
              </a:lnSpc>
            </a:pPr>
            <a:r>
              <a:rPr lang="nb-NO" sz="1099" b="1" noProof="0" dirty="0">
                <a:solidFill>
                  <a:srgbClr val="000000"/>
                </a:solidFill>
                <a:latin typeface="Arial"/>
                <a:ea typeface="Arial"/>
                <a:cs typeface="Arial"/>
                <a:sym typeface="Arial"/>
              </a:rPr>
              <a:t>Yoga</a:t>
            </a:r>
          </a:p>
        </p:txBody>
      </p:sp>
      <p:sp>
        <p:nvSpPr>
          <p:cNvPr id="42" name="TextBox 42"/>
          <p:cNvSpPr txBox="1"/>
          <p:nvPr/>
        </p:nvSpPr>
        <p:spPr>
          <a:xfrm>
            <a:off x="7269566" y="4440841"/>
            <a:ext cx="2789844" cy="685157"/>
          </a:xfrm>
          <a:prstGeom prst="rect">
            <a:avLst/>
          </a:prstGeom>
        </p:spPr>
        <p:txBody>
          <a:bodyPr lIns="0" tIns="0" rIns="0" bIns="0" rtlCol="0" anchor="t">
            <a:spAutoFit/>
          </a:bodyPr>
          <a:lstStyle/>
          <a:p>
            <a:pPr algn="ctr">
              <a:lnSpc>
                <a:spcPts val="1099"/>
              </a:lnSpc>
            </a:pPr>
            <a:r>
              <a:rPr lang="nb-NO" sz="1099" b="1" noProof="0">
                <a:solidFill>
                  <a:srgbClr val="000000"/>
                </a:solidFill>
                <a:latin typeface="Arial Bold"/>
                <a:ea typeface="Arial Bold"/>
                <a:cs typeface="Arial Bold"/>
                <a:sym typeface="Arial Bold"/>
              </a:rPr>
              <a:t>Månedens sanger</a:t>
            </a:r>
          </a:p>
          <a:p>
            <a:pPr algn="ctr">
              <a:lnSpc>
                <a:spcPts val="1099"/>
              </a:lnSpc>
            </a:pPr>
            <a:r>
              <a:rPr lang="nb-NO" sz="1099" noProof="0">
                <a:solidFill>
                  <a:srgbClr val="000000"/>
                </a:solidFill>
                <a:latin typeface="Arial"/>
                <a:ea typeface="Arial"/>
                <a:cs typeface="Arial"/>
                <a:sym typeface="Arial"/>
              </a:rPr>
              <a:t>Snømann Kalle.</a:t>
            </a:r>
          </a:p>
          <a:p>
            <a:pPr algn="ctr">
              <a:lnSpc>
                <a:spcPts val="1099"/>
              </a:lnSpc>
            </a:pPr>
            <a:r>
              <a:rPr lang="nb-NO" sz="1099" noProof="0">
                <a:solidFill>
                  <a:srgbClr val="000000"/>
                </a:solidFill>
                <a:latin typeface="Arial"/>
                <a:ea typeface="Arial"/>
                <a:cs typeface="Arial"/>
                <a:sym typeface="Arial"/>
              </a:rPr>
              <a:t>Se nå snør det</a:t>
            </a:r>
          </a:p>
          <a:p>
            <a:pPr algn="ctr">
              <a:lnSpc>
                <a:spcPts val="1099"/>
              </a:lnSpc>
            </a:pPr>
            <a:endParaRPr lang="nb-NO" sz="1099" noProof="0">
              <a:solidFill>
                <a:srgbClr val="000000"/>
              </a:solidFill>
              <a:latin typeface="Arial"/>
              <a:ea typeface="Arial"/>
              <a:cs typeface="Arial"/>
              <a:sym typeface="Arial"/>
            </a:endParaRPr>
          </a:p>
          <a:p>
            <a:pPr algn="ctr">
              <a:lnSpc>
                <a:spcPts val="1099"/>
              </a:lnSpc>
            </a:pPr>
            <a:endParaRPr lang="nb-NO" sz="1099" noProof="0">
              <a:solidFill>
                <a:srgbClr val="000000"/>
              </a:solidFill>
              <a:latin typeface="Arial"/>
              <a:ea typeface="Arial"/>
              <a:cs typeface="Arial"/>
              <a:sym typeface="Arial"/>
            </a:endParaRPr>
          </a:p>
        </p:txBody>
      </p:sp>
      <p:sp>
        <p:nvSpPr>
          <p:cNvPr id="43" name="TextBox 43"/>
          <p:cNvSpPr txBox="1"/>
          <p:nvPr/>
        </p:nvSpPr>
        <p:spPr>
          <a:xfrm rot="-342480">
            <a:off x="4095008" y="4099187"/>
            <a:ext cx="928602" cy="209655"/>
          </a:xfrm>
          <a:prstGeom prst="rect">
            <a:avLst/>
          </a:prstGeom>
        </p:spPr>
        <p:txBody>
          <a:bodyPr lIns="0" tIns="0" rIns="0" bIns="0" rtlCol="0" anchor="t">
            <a:spAutoFit/>
          </a:bodyPr>
          <a:lstStyle/>
          <a:p>
            <a:pPr algn="ctr">
              <a:lnSpc>
                <a:spcPts val="1378"/>
              </a:lnSpc>
            </a:pPr>
            <a:r>
              <a:rPr lang="nb-NO" sz="899" b="1" spc="-11" noProof="0">
                <a:solidFill>
                  <a:srgbClr val="FFFFFF"/>
                </a:solidFill>
                <a:latin typeface="Arial Bold"/>
                <a:ea typeface="Arial Bold"/>
                <a:cs typeface="Arial Bold"/>
                <a:sym typeface="Arial Bold"/>
              </a:rPr>
              <a:t>VELKOMMEN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30672351"/>
              </p:ext>
            </p:extLst>
          </p:nvPr>
        </p:nvGraphicFramePr>
        <p:xfrm>
          <a:off x="1094979" y="566961"/>
          <a:ext cx="8900061" cy="5687910"/>
        </p:xfrm>
        <a:graphic>
          <a:graphicData uri="http://schemas.openxmlformats.org/drawingml/2006/table">
            <a:tbl>
              <a:tblPr/>
              <a:tblGrid>
                <a:gridCol w="562466">
                  <a:extLst>
                    <a:ext uri="{9D8B030D-6E8A-4147-A177-3AD203B41FA5}">
                      <a16:colId xmlns:a16="http://schemas.microsoft.com/office/drawing/2014/main" val="20000"/>
                    </a:ext>
                  </a:extLst>
                </a:gridCol>
                <a:gridCol w="1191085">
                  <a:extLst>
                    <a:ext uri="{9D8B030D-6E8A-4147-A177-3AD203B41FA5}">
                      <a16:colId xmlns:a16="http://schemas.microsoft.com/office/drawing/2014/main" val="20001"/>
                    </a:ext>
                  </a:extLst>
                </a:gridCol>
                <a:gridCol w="1191085">
                  <a:extLst>
                    <a:ext uri="{9D8B030D-6E8A-4147-A177-3AD203B41FA5}">
                      <a16:colId xmlns:a16="http://schemas.microsoft.com/office/drawing/2014/main" val="20002"/>
                    </a:ext>
                  </a:extLst>
                </a:gridCol>
                <a:gridCol w="1191085">
                  <a:extLst>
                    <a:ext uri="{9D8B030D-6E8A-4147-A177-3AD203B41FA5}">
                      <a16:colId xmlns:a16="http://schemas.microsoft.com/office/drawing/2014/main" val="20003"/>
                    </a:ext>
                  </a:extLst>
                </a:gridCol>
                <a:gridCol w="1191085">
                  <a:extLst>
                    <a:ext uri="{9D8B030D-6E8A-4147-A177-3AD203B41FA5}">
                      <a16:colId xmlns:a16="http://schemas.microsoft.com/office/drawing/2014/main" val="20004"/>
                    </a:ext>
                  </a:extLst>
                </a:gridCol>
                <a:gridCol w="1191085">
                  <a:extLst>
                    <a:ext uri="{9D8B030D-6E8A-4147-A177-3AD203B41FA5}">
                      <a16:colId xmlns:a16="http://schemas.microsoft.com/office/drawing/2014/main" val="20005"/>
                    </a:ext>
                  </a:extLst>
                </a:gridCol>
                <a:gridCol w="1191085">
                  <a:extLst>
                    <a:ext uri="{9D8B030D-6E8A-4147-A177-3AD203B41FA5}">
                      <a16:colId xmlns:a16="http://schemas.microsoft.com/office/drawing/2014/main" val="20006"/>
                    </a:ext>
                  </a:extLst>
                </a:gridCol>
                <a:gridCol w="1191085">
                  <a:extLst>
                    <a:ext uri="{9D8B030D-6E8A-4147-A177-3AD203B41FA5}">
                      <a16:colId xmlns:a16="http://schemas.microsoft.com/office/drawing/2014/main" val="20007"/>
                    </a:ext>
                  </a:extLst>
                </a:gridCol>
              </a:tblGrid>
              <a:tr h="372875">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nchor="ctr">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1063007">
                <a:tc>
                  <a:txBody>
                    <a:bodyPr/>
                    <a:lstStyle/>
                    <a:p>
                      <a:pPr algn="ctr">
                        <a:lnSpc>
                          <a:spcPts val="2159"/>
                        </a:lnSpc>
                        <a:defRPr/>
                      </a:pPr>
                      <a:r>
                        <a:rPr lang="nb-NO" sz="1799" b="1" noProof="0">
                          <a:solidFill>
                            <a:srgbClr val="000000"/>
                          </a:solidFill>
                          <a:latin typeface="Arial Bold"/>
                          <a:ea typeface="Arial Bold"/>
                          <a:cs typeface="Arial Bold"/>
                          <a:sym typeface="Arial Bold"/>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p>
                      <a:pPr algn="l">
                        <a:lnSpc>
                          <a:spcPts val="1439"/>
                        </a:lnSpc>
                      </a:pPr>
                      <a:r>
                        <a:rPr lang="nb-NO" sz="1199" noProof="0">
                          <a:solidFill>
                            <a:srgbClr val="000000"/>
                          </a:solidFill>
                          <a:latin typeface="Arial"/>
                          <a:ea typeface="Arial"/>
                          <a:cs typeface="Arial"/>
                          <a:sym typeface="Arial"/>
                        </a:rPr>
                        <a:t>1.nyttårsdag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3007">
                <a:tc>
                  <a:txBody>
                    <a:bodyPr/>
                    <a:lstStyle/>
                    <a:p>
                      <a:pPr algn="ctr">
                        <a:lnSpc>
                          <a:spcPts val="2159"/>
                        </a:lnSpc>
                        <a:defRPr/>
                      </a:pPr>
                      <a:r>
                        <a:rPr lang="nb-NO" sz="1799" b="1" noProof="0">
                          <a:solidFill>
                            <a:srgbClr val="000000"/>
                          </a:solidFill>
                          <a:latin typeface="Arial Bold"/>
                          <a:ea typeface="Arial Bold"/>
                          <a:cs typeface="Arial Bold"/>
                          <a:sym typeface="Arial Bold"/>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p>
                      <a:pPr algn="l">
                        <a:lnSpc>
                          <a:spcPts val="1259"/>
                        </a:lnSpc>
                      </a:pPr>
                      <a:r>
                        <a:rPr lang="nb-NO" sz="800" noProof="0">
                          <a:solidFill>
                            <a:srgbClr val="000000"/>
                          </a:solidFill>
                          <a:latin typeface="Arial"/>
                          <a:ea typeface="Arial"/>
                          <a:cs typeface="Arial"/>
                          <a:sym typeface="Arial"/>
                        </a:rPr>
                        <a:t>PLANLEGGINGSDAG</a:t>
                      </a:r>
                      <a:r>
                        <a:rPr lang="nb-NO" sz="1049" noProof="0">
                          <a:solidFill>
                            <a:srgbClr val="000000"/>
                          </a:solidFill>
                          <a:latin typeface="Arial"/>
                          <a:ea typeface="Arial"/>
                          <a:cs typeface="Arial"/>
                          <a:sym typeface="Arial"/>
                        </a:rPr>
                        <a:t> </a:t>
                      </a:r>
                    </a:p>
                    <a:p>
                      <a:pPr algn="l">
                        <a:lnSpc>
                          <a:spcPts val="1259"/>
                        </a:lnSpc>
                      </a:pPr>
                      <a:r>
                        <a:rPr lang="nb-NO" sz="1049" noProof="0">
                          <a:solidFill>
                            <a:srgbClr val="000000"/>
                          </a:solidFill>
                          <a:latin typeface="Arial"/>
                          <a:ea typeface="Arial"/>
                          <a:cs typeface="Arial"/>
                          <a:sym typeface="Arial"/>
                        </a:rPr>
                        <a:t>barnehagen stengt</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Evy</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63007">
                <a:tc>
                  <a:txBody>
                    <a:bodyPr/>
                    <a:lstStyle/>
                    <a:p>
                      <a:pPr algn="ctr">
                        <a:lnSpc>
                          <a:spcPts val="2159"/>
                        </a:lnSpc>
                        <a:defRPr/>
                      </a:pPr>
                      <a:r>
                        <a:rPr lang="nb-NO" sz="1799" b="1" noProof="0">
                          <a:solidFill>
                            <a:srgbClr val="000000"/>
                          </a:solidFill>
                          <a:latin typeface="Arial Bold"/>
                          <a:ea typeface="Arial Bold"/>
                          <a:cs typeface="Arial Bold"/>
                          <a:sym typeface="Arial Bold"/>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63007">
                <a:tc>
                  <a:txBody>
                    <a:bodyPr/>
                    <a:lstStyle/>
                    <a:p>
                      <a:pPr algn="ctr">
                        <a:lnSpc>
                          <a:spcPts val="2159"/>
                        </a:lnSpc>
                        <a:defRPr/>
                      </a:pPr>
                      <a:r>
                        <a:rPr lang="nb-NO" sz="1799" b="1" noProof="0">
                          <a:solidFill>
                            <a:srgbClr val="000000"/>
                          </a:solidFill>
                          <a:latin typeface="Arial Bold"/>
                          <a:ea typeface="Arial Bold"/>
                          <a:cs typeface="Arial Bold"/>
                          <a:sym typeface="Arial Bold"/>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063007">
                <a:tc>
                  <a:txBody>
                    <a:bodyPr/>
                    <a:lstStyle/>
                    <a:p>
                      <a:pPr algn="ctr">
                        <a:lnSpc>
                          <a:spcPts val="2159"/>
                        </a:lnSpc>
                        <a:defRPr/>
                      </a:pPr>
                      <a:r>
                        <a:rPr lang="nb-NO" sz="1799" b="1" noProof="0">
                          <a:solidFill>
                            <a:srgbClr val="000000"/>
                          </a:solidFill>
                          <a:latin typeface="Arial Bold"/>
                          <a:ea typeface="Arial Bold"/>
                          <a:cs typeface="Arial Bold"/>
                          <a:sym typeface="Arial Bold"/>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08102" y="2834275"/>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2027 . JANUAR</a:t>
            </a:r>
          </a:p>
        </p:txBody>
      </p:sp>
      <p:grpSp>
        <p:nvGrpSpPr>
          <p:cNvPr id="4" name="Group 4"/>
          <p:cNvGrpSpPr/>
          <p:nvPr/>
        </p:nvGrpSpPr>
        <p:grpSpPr>
          <a:xfrm>
            <a:off x="7941850" y="2590371"/>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114890" y="3821682"/>
            <a:ext cx="3011053" cy="3389709"/>
          </a:xfrm>
          <a:custGeom>
            <a:avLst/>
            <a:gdLst/>
            <a:ahLst/>
            <a:cxnLst/>
            <a:rect l="l" t="t" r="r" b="b"/>
            <a:pathLst>
              <a:path w="3011053" h="3389709">
                <a:moveTo>
                  <a:pt x="0" y="0"/>
                </a:moveTo>
                <a:lnTo>
                  <a:pt x="3011053" y="0"/>
                </a:lnTo>
                <a:lnTo>
                  <a:pt x="3011053"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5" name="Freeform 5"/>
          <p:cNvSpPr/>
          <p:nvPr/>
        </p:nvSpPr>
        <p:spPr>
          <a:xfrm>
            <a:off x="3890393" y="3821683"/>
            <a:ext cx="3011053" cy="3389709"/>
          </a:xfrm>
          <a:custGeom>
            <a:avLst/>
            <a:gdLst/>
            <a:ahLst/>
            <a:cxnLst/>
            <a:rect l="l" t="t" r="r" b="b"/>
            <a:pathLst>
              <a:path w="3011053" h="3389709">
                <a:moveTo>
                  <a:pt x="0" y="0"/>
                </a:moveTo>
                <a:lnTo>
                  <a:pt x="3011053" y="0"/>
                </a:lnTo>
                <a:lnTo>
                  <a:pt x="3011053" y="3389709"/>
                </a:lnTo>
                <a:lnTo>
                  <a:pt x="0" y="33897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6" name="Group 6"/>
          <p:cNvGrpSpPr/>
          <p:nvPr/>
        </p:nvGrpSpPr>
        <p:grpSpPr>
          <a:xfrm>
            <a:off x="707365" y="4060812"/>
            <a:ext cx="3011053" cy="3150580"/>
            <a:chOff x="0" y="0"/>
            <a:chExt cx="4014737" cy="4200774"/>
          </a:xfrm>
        </p:grpSpPr>
        <p:sp>
          <p:nvSpPr>
            <p:cNvPr id="7" name="Freeform 7"/>
            <p:cNvSpPr/>
            <p:nvPr/>
          </p:nvSpPr>
          <p:spPr>
            <a:xfrm>
              <a:off x="0" y="0"/>
              <a:ext cx="4014724" cy="4200774"/>
            </a:xfrm>
            <a:custGeom>
              <a:avLst/>
              <a:gdLst/>
              <a:ahLst/>
              <a:cxnLst/>
              <a:rect l="l" t="t" r="r" b="b"/>
              <a:pathLst>
                <a:path w="4014724" h="4200774">
                  <a:moveTo>
                    <a:pt x="0" y="0"/>
                  </a:moveTo>
                  <a:lnTo>
                    <a:pt x="4014724" y="0"/>
                  </a:lnTo>
                  <a:lnTo>
                    <a:pt x="4014724" y="4200774"/>
                  </a:lnTo>
                  <a:lnTo>
                    <a:pt x="0" y="4200774"/>
                  </a:lnTo>
                  <a:close/>
                </a:path>
              </a:pathLst>
            </a:custGeom>
            <a:solidFill>
              <a:srgbClr val="7CB4F0">
                <a:alpha val="23529"/>
              </a:srgbClr>
            </a:solidFill>
          </p:spPr>
          <p:txBody>
            <a:bodyPr/>
            <a:lstStyle/>
            <a:p>
              <a:endParaRPr lang="nb-NO" noProof="0"/>
            </a:p>
          </p:txBody>
        </p:sp>
        <p:sp>
          <p:nvSpPr>
            <p:cNvPr id="8" name="TextBox 8"/>
            <p:cNvSpPr txBox="1"/>
            <p:nvPr/>
          </p:nvSpPr>
          <p:spPr>
            <a:xfrm>
              <a:off x="0" y="-19050"/>
              <a:ext cx="4014737" cy="4219824"/>
            </a:xfrm>
            <a:prstGeom prst="rect">
              <a:avLst/>
            </a:prstGeom>
          </p:spPr>
          <p:txBody>
            <a:bodyPr lIns="50800" tIns="50800" rIns="50800" bIns="50800" rtlCol="0" anchor="t"/>
            <a:lstStyle/>
            <a:p>
              <a:pPr algn="ctr">
                <a:lnSpc>
                  <a:spcPts val="1319"/>
                </a:lnSpc>
              </a:pPr>
              <a:endParaRPr lang="nb-NO" noProof="0"/>
            </a:p>
            <a:p>
              <a:pPr algn="ctr">
                <a:lnSpc>
                  <a:spcPts val="1319"/>
                </a:lnSpc>
              </a:pPr>
              <a:r>
                <a:rPr lang="nb-NO" sz="109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a:p>
              <a:pPr algn="ctr">
                <a:lnSpc>
                  <a:spcPts val="1319"/>
                </a:lnSpc>
              </a:pPr>
              <a:r>
                <a:rPr lang="nb-NO" sz="1099" b="1" noProof="0">
                  <a:solidFill>
                    <a:srgbClr val="000000"/>
                  </a:solidFill>
                  <a:latin typeface="Arial Bold"/>
                  <a:ea typeface="Arial Bold"/>
                  <a:cs typeface="Arial Bold"/>
                  <a:sym typeface="Arial Bold"/>
                </a:rPr>
                <a:t> </a:t>
              </a:r>
            </a:p>
            <a:p>
              <a:pPr algn="ctr">
                <a:lnSpc>
                  <a:spcPts val="1319"/>
                </a:lnSpc>
              </a:pPr>
              <a:r>
                <a:rPr lang="nb-NO" sz="1099" b="1" noProof="0">
                  <a:solidFill>
                    <a:srgbClr val="000000"/>
                  </a:solidFill>
                  <a:latin typeface="Arial Bold"/>
                  <a:ea typeface="Arial Bold"/>
                  <a:cs typeface="Arial Bold"/>
                  <a:sym typeface="Arial Bold"/>
                </a:rPr>
                <a:t>Kunst, kultur og kreativitet</a:t>
              </a:r>
            </a:p>
            <a:p>
              <a:pPr algn="ctr">
                <a:lnSpc>
                  <a:spcPts val="1319"/>
                </a:lnSpc>
              </a:pPr>
              <a:r>
                <a:rPr lang="nb-NO" sz="1099" i="1" noProof="0">
                  <a:solidFill>
                    <a:srgbClr val="000000"/>
                  </a:solidFill>
                  <a:latin typeface="Arial Italics"/>
                  <a:ea typeface="Arial Italics"/>
                  <a:cs typeface="Arial Italics"/>
                  <a:sym typeface="Arial Italics"/>
                </a:rPr>
                <a:t>«Barna skal få bruke fantasi, kreativ tenkning og skaperglede.»</a:t>
              </a:r>
            </a:p>
          </p:txBody>
        </p:sp>
      </p:grpSp>
      <p:grpSp>
        <p:nvGrpSpPr>
          <p:cNvPr id="9" name="Group 9"/>
          <p:cNvGrpSpPr/>
          <p:nvPr/>
        </p:nvGrpSpPr>
        <p:grpSpPr>
          <a:xfrm>
            <a:off x="3956991" y="5829380"/>
            <a:ext cx="860558" cy="1265518"/>
            <a:chOff x="0" y="0"/>
            <a:chExt cx="1062952" cy="1563154"/>
          </a:xfrm>
        </p:grpSpPr>
        <p:sp>
          <p:nvSpPr>
            <p:cNvPr id="10" name="Freeform 10"/>
            <p:cNvSpPr/>
            <p:nvPr/>
          </p:nvSpPr>
          <p:spPr>
            <a:xfrm>
              <a:off x="0" y="0"/>
              <a:ext cx="1062990" cy="1563116"/>
            </a:xfrm>
            <a:custGeom>
              <a:avLst/>
              <a:gdLst/>
              <a:ahLst/>
              <a:cxnLst/>
              <a:rect l="l" t="t" r="r" b="b"/>
              <a:pathLst>
                <a:path w="1062990" h="1563116">
                  <a:moveTo>
                    <a:pt x="0" y="0"/>
                  </a:moveTo>
                  <a:lnTo>
                    <a:pt x="1062990" y="0"/>
                  </a:lnTo>
                  <a:lnTo>
                    <a:pt x="1062990" y="1563116"/>
                  </a:lnTo>
                  <a:lnTo>
                    <a:pt x="0" y="1563116"/>
                  </a:lnTo>
                  <a:lnTo>
                    <a:pt x="0" y="0"/>
                  </a:lnTo>
                  <a:close/>
                </a:path>
              </a:pathLst>
            </a:custGeom>
            <a:blipFill>
              <a:blip r:embed="rId4"/>
              <a:stretch>
                <a:fillRect l="-45" r="-41" b="-2"/>
              </a:stretch>
            </a:blipFill>
          </p:spPr>
          <p:txBody>
            <a:bodyPr/>
            <a:lstStyle/>
            <a:p>
              <a:endParaRPr lang="nb-NO" noProof="0"/>
            </a:p>
          </p:txBody>
        </p:sp>
      </p:grpSp>
      <p:grpSp>
        <p:nvGrpSpPr>
          <p:cNvPr id="11" name="Group 11"/>
          <p:cNvGrpSpPr/>
          <p:nvPr/>
        </p:nvGrpSpPr>
        <p:grpSpPr>
          <a:xfrm>
            <a:off x="2563436" y="5467598"/>
            <a:ext cx="976388" cy="1627300"/>
            <a:chOff x="0" y="0"/>
            <a:chExt cx="985876" cy="1643113"/>
          </a:xfrm>
        </p:grpSpPr>
        <p:sp>
          <p:nvSpPr>
            <p:cNvPr id="12" name="Freeform 12"/>
            <p:cNvSpPr/>
            <p:nvPr/>
          </p:nvSpPr>
          <p:spPr>
            <a:xfrm>
              <a:off x="0" y="0"/>
              <a:ext cx="985901" cy="1643126"/>
            </a:xfrm>
            <a:custGeom>
              <a:avLst/>
              <a:gdLst/>
              <a:ahLst/>
              <a:cxnLst/>
              <a:rect l="l" t="t" r="r" b="b"/>
              <a:pathLst>
                <a:path w="985901" h="1643126">
                  <a:moveTo>
                    <a:pt x="0" y="0"/>
                  </a:moveTo>
                  <a:lnTo>
                    <a:pt x="985901" y="0"/>
                  </a:lnTo>
                  <a:lnTo>
                    <a:pt x="985901" y="1643126"/>
                  </a:lnTo>
                  <a:lnTo>
                    <a:pt x="0" y="1643126"/>
                  </a:lnTo>
                  <a:lnTo>
                    <a:pt x="0" y="0"/>
                  </a:lnTo>
                  <a:close/>
                </a:path>
              </a:pathLst>
            </a:custGeom>
            <a:blipFill>
              <a:blip r:embed="rId5"/>
              <a:stretch>
                <a:fillRect l="-383" r="-381"/>
              </a:stretch>
            </a:blipFill>
          </p:spPr>
          <p:txBody>
            <a:bodyPr/>
            <a:lstStyle/>
            <a:p>
              <a:endParaRPr lang="nb-NO" noProof="0"/>
            </a:p>
          </p:txBody>
        </p:sp>
      </p:grpSp>
      <p:grpSp>
        <p:nvGrpSpPr>
          <p:cNvPr id="15" name="Group 15"/>
          <p:cNvGrpSpPr/>
          <p:nvPr/>
        </p:nvGrpSpPr>
        <p:grpSpPr>
          <a:xfrm rot="306250">
            <a:off x="8777718" y="4964496"/>
            <a:ext cx="1147124" cy="1512637"/>
            <a:chOff x="0" y="0"/>
            <a:chExt cx="1529499" cy="2016849"/>
          </a:xfrm>
        </p:grpSpPr>
        <p:sp>
          <p:nvSpPr>
            <p:cNvPr id="16" name="Freeform 16"/>
            <p:cNvSpPr/>
            <p:nvPr/>
          </p:nvSpPr>
          <p:spPr>
            <a:xfrm>
              <a:off x="0" y="0"/>
              <a:ext cx="1529461" cy="2016887"/>
            </a:xfrm>
            <a:custGeom>
              <a:avLst/>
              <a:gdLst/>
              <a:ahLst/>
              <a:cxnLst/>
              <a:rect l="l" t="t" r="r" b="b"/>
              <a:pathLst>
                <a:path w="1529461" h="2016887">
                  <a:moveTo>
                    <a:pt x="0" y="0"/>
                  </a:moveTo>
                  <a:lnTo>
                    <a:pt x="1529461" y="0"/>
                  </a:lnTo>
                  <a:lnTo>
                    <a:pt x="1529461" y="2016887"/>
                  </a:lnTo>
                  <a:lnTo>
                    <a:pt x="0" y="2016887"/>
                  </a:lnTo>
                  <a:lnTo>
                    <a:pt x="0" y="0"/>
                  </a:lnTo>
                  <a:close/>
                </a:path>
              </a:pathLst>
            </a:custGeom>
            <a:blipFill>
              <a:blip r:embed="rId6"/>
              <a:stretch>
                <a:fillRect l="-41964" t="-1" r="-44505"/>
              </a:stretch>
            </a:blipFill>
          </p:spPr>
          <p:txBody>
            <a:bodyPr/>
            <a:lstStyle/>
            <a:p>
              <a:endParaRPr lang="nb-NO" noProof="0"/>
            </a:p>
          </p:txBody>
        </p:sp>
      </p:grpSp>
      <p:grpSp>
        <p:nvGrpSpPr>
          <p:cNvPr id="17" name="Group 17"/>
          <p:cNvGrpSpPr/>
          <p:nvPr/>
        </p:nvGrpSpPr>
        <p:grpSpPr>
          <a:xfrm>
            <a:off x="4880382" y="5792157"/>
            <a:ext cx="1898636" cy="1339965"/>
            <a:chOff x="0" y="0"/>
            <a:chExt cx="1180059" cy="832828"/>
          </a:xfrm>
        </p:grpSpPr>
        <p:sp>
          <p:nvSpPr>
            <p:cNvPr id="18" name="Freeform 18"/>
            <p:cNvSpPr/>
            <p:nvPr/>
          </p:nvSpPr>
          <p:spPr>
            <a:xfrm>
              <a:off x="0" y="0"/>
              <a:ext cx="1180084" cy="832866"/>
            </a:xfrm>
            <a:custGeom>
              <a:avLst/>
              <a:gdLst/>
              <a:ahLst/>
              <a:cxnLst/>
              <a:rect l="l" t="t" r="r" b="b"/>
              <a:pathLst>
                <a:path w="1180084" h="832866">
                  <a:moveTo>
                    <a:pt x="0" y="0"/>
                  </a:moveTo>
                  <a:lnTo>
                    <a:pt x="1180084" y="0"/>
                  </a:lnTo>
                  <a:lnTo>
                    <a:pt x="1180084" y="832866"/>
                  </a:lnTo>
                  <a:lnTo>
                    <a:pt x="0" y="832866"/>
                  </a:lnTo>
                  <a:lnTo>
                    <a:pt x="0" y="0"/>
                  </a:lnTo>
                  <a:close/>
                </a:path>
              </a:pathLst>
            </a:custGeom>
            <a:blipFill>
              <a:blip r:embed="rId7"/>
              <a:stretch>
                <a:fillRect t="-216" r="2" b="-211"/>
              </a:stretch>
            </a:blipFill>
          </p:spPr>
          <p:txBody>
            <a:bodyPr/>
            <a:lstStyle/>
            <a:p>
              <a:endParaRPr lang="nb-NO" noProof="0"/>
            </a:p>
          </p:txBody>
        </p:sp>
      </p:grpSp>
      <p:sp>
        <p:nvSpPr>
          <p:cNvPr id="19" name="Freeform 19"/>
          <p:cNvSpPr/>
          <p:nvPr/>
        </p:nvSpPr>
        <p:spPr>
          <a:xfrm rot="-316109">
            <a:off x="7311033" y="4968015"/>
            <a:ext cx="1123604" cy="1590006"/>
          </a:xfrm>
          <a:custGeom>
            <a:avLst/>
            <a:gdLst/>
            <a:ahLst/>
            <a:cxnLst/>
            <a:rect l="l" t="t" r="r" b="b"/>
            <a:pathLst>
              <a:path w="1123604" h="1590006">
                <a:moveTo>
                  <a:pt x="0" y="0"/>
                </a:moveTo>
                <a:lnTo>
                  <a:pt x="1123604" y="0"/>
                </a:lnTo>
                <a:lnTo>
                  <a:pt x="1123604" y="1590006"/>
                </a:lnTo>
                <a:lnTo>
                  <a:pt x="0" y="1590006"/>
                </a:lnTo>
                <a:lnTo>
                  <a:pt x="0" y="0"/>
                </a:lnTo>
                <a:close/>
              </a:path>
            </a:pathLst>
          </a:custGeom>
          <a:blipFill>
            <a:blip r:embed="rId8"/>
            <a:stretch>
              <a:fillRect/>
            </a:stretch>
          </a:blipFill>
        </p:spPr>
        <p:txBody>
          <a:bodyPr/>
          <a:lstStyle/>
          <a:p>
            <a:endParaRPr lang="nb-NO" noProof="0"/>
          </a:p>
        </p:txBody>
      </p:sp>
      <p:sp>
        <p:nvSpPr>
          <p:cNvPr id="20" name="Freeform 20"/>
          <p:cNvSpPr/>
          <p:nvPr/>
        </p:nvSpPr>
        <p:spPr>
          <a:xfrm>
            <a:off x="8064566" y="5544165"/>
            <a:ext cx="1123604" cy="1587957"/>
          </a:xfrm>
          <a:custGeom>
            <a:avLst/>
            <a:gdLst/>
            <a:ahLst/>
            <a:cxnLst/>
            <a:rect l="l" t="t" r="r" b="b"/>
            <a:pathLst>
              <a:path w="1123604" h="1587957">
                <a:moveTo>
                  <a:pt x="0" y="0"/>
                </a:moveTo>
                <a:lnTo>
                  <a:pt x="1123605" y="0"/>
                </a:lnTo>
                <a:lnTo>
                  <a:pt x="1123605" y="1587956"/>
                </a:lnTo>
                <a:lnTo>
                  <a:pt x="0" y="1587956"/>
                </a:lnTo>
                <a:lnTo>
                  <a:pt x="0" y="0"/>
                </a:lnTo>
                <a:close/>
              </a:path>
            </a:pathLst>
          </a:custGeom>
          <a:blipFill>
            <a:blip r:embed="rId9"/>
            <a:stretch>
              <a:fillRect/>
            </a:stretch>
          </a:blipFill>
        </p:spPr>
        <p:txBody>
          <a:bodyPr/>
          <a:lstStyle/>
          <a:p>
            <a:endParaRPr lang="nb-NO" noProof="0"/>
          </a:p>
        </p:txBody>
      </p:sp>
      <p:sp>
        <p:nvSpPr>
          <p:cNvPr id="21" name="TextBox 21"/>
          <p:cNvSpPr txBox="1"/>
          <p:nvPr/>
        </p:nvSpPr>
        <p:spPr>
          <a:xfrm>
            <a:off x="4000662" y="4214574"/>
            <a:ext cx="2775175" cy="1128514"/>
          </a:xfrm>
          <a:prstGeom prst="rect">
            <a:avLst/>
          </a:prstGeom>
        </p:spPr>
        <p:txBody>
          <a:bodyPr lIns="0" tIns="0" rIns="0" bIns="0" rtlCol="0" anchor="t">
            <a:spAutoFit/>
          </a:bodyPr>
          <a:lstStyle/>
          <a:p>
            <a:pPr algn="ctr">
              <a:lnSpc>
                <a:spcPts val="1110"/>
              </a:lnSpc>
            </a:pPr>
            <a:r>
              <a:rPr lang="nb-NO" sz="1099" b="1" noProof="0" dirty="0">
                <a:solidFill>
                  <a:srgbClr val="000000"/>
                </a:solidFill>
                <a:latin typeface="Arial Bold"/>
                <a:ea typeface="Arial Bold"/>
                <a:cs typeface="Arial Bold"/>
                <a:sym typeface="Arial Bold"/>
              </a:rPr>
              <a:t>Uke 8: </a:t>
            </a:r>
          </a:p>
          <a:p>
            <a:pPr algn="ctr">
              <a:lnSpc>
                <a:spcPts val="1110"/>
              </a:lnSpc>
            </a:pPr>
            <a:r>
              <a:rPr lang="nb-NO" sz="1099" noProof="0" dirty="0">
                <a:solidFill>
                  <a:srgbClr val="000000"/>
                </a:solidFill>
                <a:latin typeface="Arial"/>
                <a:ea typeface="Arial"/>
                <a:cs typeface="Arial"/>
                <a:sym typeface="Arial"/>
              </a:rPr>
              <a:t>Denne uken er det vinterferie for skolene. Om ditt barn skal ha fri denne uken, setter vi pris på å få beskjed om dette i god tid.</a:t>
            </a:r>
          </a:p>
          <a:p>
            <a:pPr algn="ctr">
              <a:lnSpc>
                <a:spcPts val="1110"/>
              </a:lnSpc>
            </a:pPr>
            <a:endParaRPr lang="nb-NO" sz="1099" noProof="0" dirty="0">
              <a:solidFill>
                <a:srgbClr val="000000"/>
              </a:solidFill>
              <a:latin typeface="Arial"/>
              <a:ea typeface="Arial"/>
              <a:cs typeface="Arial"/>
              <a:sym typeface="Arial"/>
            </a:endParaRPr>
          </a:p>
          <a:p>
            <a:pPr algn="ctr">
              <a:lnSpc>
                <a:spcPts val="1110"/>
              </a:lnSpc>
            </a:pPr>
            <a:r>
              <a:rPr lang="nb-NO" sz="1099" b="1" noProof="0" dirty="0">
                <a:solidFill>
                  <a:srgbClr val="000000"/>
                </a:solidFill>
                <a:latin typeface="Arial Bold"/>
                <a:ea typeface="Arial Bold"/>
                <a:cs typeface="Arial Bold"/>
                <a:sym typeface="Arial Bold"/>
              </a:rPr>
              <a:t>Samefolkets nasjonaldag 6.februar </a:t>
            </a:r>
          </a:p>
          <a:p>
            <a:pPr algn="ctr">
              <a:lnSpc>
                <a:spcPts val="1110"/>
              </a:lnSpc>
            </a:pPr>
            <a:r>
              <a:rPr lang="nb-NO" sz="1099" dirty="0">
                <a:solidFill>
                  <a:srgbClr val="000000"/>
                </a:solidFill>
                <a:latin typeface="Arial Bold"/>
                <a:ea typeface="Arial Bold"/>
                <a:cs typeface="Arial Bold"/>
                <a:sym typeface="Arial Bold"/>
              </a:rPr>
              <a:t>Vi markere den 5.februar</a:t>
            </a:r>
            <a:endParaRPr lang="nb-NO" sz="1099" noProof="0" dirty="0">
              <a:solidFill>
                <a:srgbClr val="000000"/>
              </a:solidFill>
              <a:latin typeface="Arial Bold"/>
              <a:ea typeface="Arial Bold"/>
              <a:cs typeface="Arial Bold"/>
              <a:sym typeface="Arial Bold"/>
            </a:endParaRPr>
          </a:p>
          <a:p>
            <a:pPr algn="ctr">
              <a:lnSpc>
                <a:spcPts val="1110"/>
              </a:lnSpc>
            </a:pPr>
            <a:endParaRPr lang="nb-NO" sz="1099" b="1" noProof="0" dirty="0">
              <a:solidFill>
                <a:srgbClr val="000000"/>
              </a:solidFill>
              <a:latin typeface="Arial Bold"/>
              <a:ea typeface="Arial Bold"/>
              <a:cs typeface="Arial Bold"/>
              <a:sym typeface="Arial Bold"/>
            </a:endParaRPr>
          </a:p>
        </p:txBody>
      </p:sp>
      <p:sp>
        <p:nvSpPr>
          <p:cNvPr id="22" name="TextBox 22"/>
          <p:cNvSpPr txBox="1"/>
          <p:nvPr/>
        </p:nvSpPr>
        <p:spPr>
          <a:xfrm>
            <a:off x="7179526" y="4303664"/>
            <a:ext cx="2789844" cy="818507"/>
          </a:xfrm>
          <a:prstGeom prst="rect">
            <a:avLst/>
          </a:prstGeom>
        </p:spPr>
        <p:txBody>
          <a:bodyPr lIns="0" tIns="0" rIns="0" bIns="0" rtlCol="0" anchor="t">
            <a:spAutoFit/>
          </a:bodyPr>
          <a:lstStyle/>
          <a:p>
            <a:pPr algn="ctr">
              <a:lnSpc>
                <a:spcPts val="1099"/>
              </a:lnSpc>
            </a:pPr>
            <a:r>
              <a:rPr lang="nb-NO" sz="1099" b="1" noProof="0">
                <a:solidFill>
                  <a:srgbClr val="000000"/>
                </a:solidFill>
                <a:latin typeface="Arial Bold"/>
                <a:ea typeface="Arial Bold"/>
                <a:cs typeface="Arial Bold"/>
                <a:sym typeface="Arial Bold"/>
              </a:rPr>
              <a:t>Månedens sanger</a:t>
            </a:r>
          </a:p>
          <a:p>
            <a:pPr algn="ctr">
              <a:lnSpc>
                <a:spcPts val="1099"/>
              </a:lnSpc>
            </a:pPr>
            <a:r>
              <a:rPr lang="nb-NO" sz="1099" noProof="0">
                <a:solidFill>
                  <a:srgbClr val="000000"/>
                </a:solidFill>
                <a:latin typeface="Arial"/>
                <a:ea typeface="Arial"/>
                <a:cs typeface="Arial"/>
                <a:sym typeface="Arial"/>
              </a:rPr>
              <a:t>Denne måneden skal vi høre på joik</a:t>
            </a:r>
          </a:p>
          <a:p>
            <a:pPr algn="ctr">
              <a:lnSpc>
                <a:spcPts val="1099"/>
              </a:lnSpc>
            </a:pPr>
            <a:r>
              <a:rPr lang="nb-NO" sz="1099" noProof="0">
                <a:solidFill>
                  <a:srgbClr val="000000"/>
                </a:solidFill>
                <a:latin typeface="Arial"/>
                <a:ea typeface="Arial"/>
                <a:cs typeface="Arial"/>
                <a:sym typeface="Arial"/>
              </a:rPr>
              <a:t>Bjørnen sover </a:t>
            </a:r>
          </a:p>
          <a:p>
            <a:pPr algn="ctr">
              <a:lnSpc>
                <a:spcPts val="1099"/>
              </a:lnSpc>
            </a:pPr>
            <a:r>
              <a:rPr lang="nb-NO" sz="1099" noProof="0">
                <a:solidFill>
                  <a:srgbClr val="000000"/>
                </a:solidFill>
                <a:latin typeface="Arial"/>
                <a:ea typeface="Arial"/>
                <a:cs typeface="Arial"/>
                <a:sym typeface="Arial"/>
              </a:rPr>
              <a:t>Sov du vesle spire ung</a:t>
            </a:r>
          </a:p>
          <a:p>
            <a:pPr algn="ctr">
              <a:lnSpc>
                <a:spcPts val="1099"/>
              </a:lnSpc>
            </a:pPr>
            <a:endParaRPr lang="nb-NO" sz="1099" noProof="0">
              <a:solidFill>
                <a:srgbClr val="000000"/>
              </a:solidFill>
              <a:latin typeface="Arial"/>
              <a:ea typeface="Arial"/>
              <a:cs typeface="Arial"/>
              <a:sym typeface="Arial"/>
            </a:endParaRPr>
          </a:p>
          <a:p>
            <a:pPr algn="ctr">
              <a:lnSpc>
                <a:spcPts val="1099"/>
              </a:lnSpc>
            </a:pPr>
            <a:endParaRPr lang="nb-NO" sz="1099" noProof="0">
              <a:solidFill>
                <a:srgbClr val="000000"/>
              </a:solidFill>
              <a:latin typeface="Arial"/>
              <a:ea typeface="Arial"/>
              <a:cs typeface="Arial"/>
              <a:sym typeface="Arial"/>
            </a:endParaRPr>
          </a:p>
        </p:txBody>
      </p:sp>
      <p:sp>
        <p:nvSpPr>
          <p:cNvPr id="23" name="TextBox 23"/>
          <p:cNvSpPr txBox="1"/>
          <p:nvPr/>
        </p:nvSpPr>
        <p:spPr>
          <a:xfrm>
            <a:off x="4483894" y="181924"/>
            <a:ext cx="1397843"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FEBRUAR</a:t>
            </a:r>
          </a:p>
        </p:txBody>
      </p:sp>
      <p:sp>
        <p:nvSpPr>
          <p:cNvPr id="24" name="TextBox 24"/>
          <p:cNvSpPr txBox="1"/>
          <p:nvPr/>
        </p:nvSpPr>
        <p:spPr>
          <a:xfrm>
            <a:off x="707365" y="649734"/>
            <a:ext cx="9398951" cy="3411078"/>
          </a:xfrm>
          <a:prstGeom prst="rect">
            <a:avLst/>
          </a:prstGeom>
        </p:spPr>
        <p:txBody>
          <a:bodyPr lIns="0" tIns="0" rIns="0" bIns="0" rtlCol="0" anchor="t">
            <a:spAutoFit/>
          </a:bodyPr>
          <a:lstStyle/>
          <a:p>
            <a:pPr algn="l">
              <a:lnSpc>
                <a:spcPts val="1822"/>
              </a:lnSpc>
            </a:pPr>
            <a:r>
              <a:rPr lang="nb-NO" sz="1598" b="1" noProof="0">
                <a:solidFill>
                  <a:srgbClr val="000000"/>
                </a:solidFill>
                <a:latin typeface="Arial Bold"/>
                <a:ea typeface="Arial Bold"/>
                <a:cs typeface="Arial Bold"/>
                <a:sym typeface="Arial Bold"/>
              </a:rPr>
              <a:t>Tema for måneden: Kreativitet og uttrykk</a:t>
            </a:r>
          </a:p>
          <a:p>
            <a:pPr algn="l">
              <a:lnSpc>
                <a:spcPts val="1879"/>
              </a:lnSpc>
            </a:pPr>
            <a:r>
              <a:rPr lang="nb-NO" sz="1099" b="1" noProof="0">
                <a:solidFill>
                  <a:srgbClr val="000000"/>
                </a:solidFill>
                <a:latin typeface="Arial Bold"/>
                <a:ea typeface="Arial Bold"/>
                <a:cs typeface="Arial Bold"/>
                <a:sym typeface="Arial Bold"/>
              </a:rPr>
              <a:t>Fagområde: “kunst, kultur og kreativitet”</a:t>
            </a:r>
          </a:p>
          <a:p>
            <a:pPr algn="l">
              <a:lnSpc>
                <a:spcPts val="1319"/>
              </a:lnSpc>
            </a:pPr>
            <a:r>
              <a:rPr lang="nb-NO" sz="1099" noProof="0">
                <a:solidFill>
                  <a:srgbClr val="000000"/>
                </a:solidFill>
                <a:latin typeface="Arial"/>
                <a:ea typeface="Arial"/>
                <a:cs typeface="Arial"/>
                <a:sym typeface="Arial"/>
              </a:rPr>
              <a:t>I februar setter vi ekstra fokus på kunst, kultur og kreativitet. Gjennom skapende aktiviteter, fantasi og lek får barna mulighet til å uttrykke seg på ulike måter og oppleve gleden ved å skape noe selv. Vi ønsker å stimulere barnas nysgjerrighet, kreativitet og skaperglede gjennom et variert tilbud av aktiviteter der prosessen, opplevelsene og gleden ved å skape er viktigere enn det ferdige resultatet.</a:t>
            </a:r>
          </a:p>
          <a:p>
            <a:pPr algn="l">
              <a:lnSpc>
                <a:spcPts val="1319"/>
              </a:lnSpc>
            </a:pPr>
            <a:r>
              <a:rPr lang="nb-NO" sz="1099" noProof="0">
                <a:solidFill>
                  <a:srgbClr val="000000"/>
                </a:solidFill>
                <a:latin typeface="Arial"/>
                <a:ea typeface="Arial"/>
                <a:cs typeface="Arial"/>
                <a:sym typeface="Arial"/>
              </a:rPr>
              <a:t>Lek og fantasi står sentralt denne måneden. Gjennom rollelek, musikk, dans, drama, formingsaktiviteter og kreative prosjekter får barna utforske egne ideer og uttrykke tanker, følelser og opplevelser. Personalet legger til rette for inspirerende miljøer som inviterer til utforsking, samarbeid og skaperglede.</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Språk er en viktig del av det kreative arbeidet. Når barna forteller historier, dramatiserer eventyr, beskriver egne kunstverk eller samarbeider i rollelek, utvikler de både ordforråd, kommunikasjonsevner og selvtillit. Vi oppmuntrer barna til å dele tanker og ideer, og vi setter ord på prosesser, følelser og opplevelser underveis.</a:t>
            </a:r>
          </a:p>
          <a:p>
            <a:pPr algn="l">
              <a:lnSpc>
                <a:spcPts val="1319"/>
              </a:lnSpc>
            </a:pPr>
            <a:endParaRPr lang="nb-NO" sz="1099" noProof="0">
              <a:solidFill>
                <a:srgbClr val="000000"/>
              </a:solidFill>
              <a:latin typeface="Arial"/>
              <a:ea typeface="Arial"/>
              <a:cs typeface="Arial"/>
              <a:sym typeface="Arial"/>
            </a:endParaRPr>
          </a:p>
          <a:p>
            <a:pPr algn="l">
              <a:lnSpc>
                <a:spcPts val="1319"/>
              </a:lnSpc>
            </a:pPr>
            <a:r>
              <a:rPr lang="nb-NO" sz="1099" noProof="0">
                <a:solidFill>
                  <a:srgbClr val="000000"/>
                </a:solidFill>
                <a:latin typeface="Arial"/>
                <a:ea typeface="Arial"/>
                <a:cs typeface="Arial"/>
                <a:sym typeface="Arial"/>
              </a:rPr>
              <a:t>Den 6. februar markerer vi Samefolkets nasjonaldag. Gjennom fortellinger, samtaler, musikk, bilder og kreative aktiviteter blir barna kjent med samisk kultur, tradisjoner og levesett. Vi ønsker å bidra til respekt for mangfold og forståelse for at Norge består av ulike kulturer og tradisjoner.</a:t>
            </a:r>
          </a:p>
          <a:p>
            <a:pPr algn="l">
              <a:lnSpc>
                <a:spcPts val="1319"/>
              </a:lnSpc>
            </a:pPr>
            <a:r>
              <a:rPr lang="nb-NO" sz="1099" noProof="0">
                <a:solidFill>
                  <a:srgbClr val="000000"/>
                </a:solidFill>
                <a:latin typeface="Arial"/>
                <a:ea typeface="Arial"/>
                <a:cs typeface="Arial"/>
                <a:sym typeface="Arial"/>
              </a:rPr>
              <a:t>I løpet av måneden arrangerer vi også karneval, en dag fylt med glede, fantasi og fellesskap. Barna får mulighet til å kle seg ut, delta i lek, dans, musikk og ulike aktiviteter. Karnevalet gir rom for kreativ utfoldelse, humor og samspill, samtidig som det skaper gode felles opplevelser og minner.</a:t>
            </a:r>
          </a:p>
          <a:p>
            <a:pPr algn="l">
              <a:lnSpc>
                <a:spcPts val="1319"/>
              </a:lnSpc>
            </a:pPr>
            <a:r>
              <a:rPr lang="nb-NO" sz="1099" noProof="0">
                <a:solidFill>
                  <a:srgbClr val="000000"/>
                </a:solidFill>
                <a:latin typeface="Arial"/>
                <a:ea typeface="Arial"/>
                <a:cs typeface="Arial"/>
                <a:sym typeface="Arial"/>
              </a:rPr>
              <a:t>Vi ønsker at februar skal være en måned preget av skaperglede, fantasi, kultur og fellesskap, hvor barna får utforske egne uttrykksformer, oppleve mestring og kjenne gleden ved å skape sammen med andre.</a:t>
            </a:r>
          </a:p>
          <a:p>
            <a:pPr algn="l">
              <a:lnSpc>
                <a:spcPts val="1367"/>
              </a:lnSpc>
            </a:pPr>
            <a:endParaRPr lang="nb-NO" sz="1099" noProof="0">
              <a:solidFill>
                <a:srgbClr val="000000"/>
              </a:solidFill>
              <a:latin typeface="Arial"/>
              <a:ea typeface="Arial"/>
              <a:cs typeface="Arial"/>
              <a:sym typeface="Arial"/>
            </a:endParaRPr>
          </a:p>
        </p:txBody>
      </p:sp>
      <p:grpSp>
        <p:nvGrpSpPr>
          <p:cNvPr id="25" name="Group 25"/>
          <p:cNvGrpSpPr/>
          <p:nvPr/>
        </p:nvGrpSpPr>
        <p:grpSpPr>
          <a:xfrm>
            <a:off x="833281" y="5829380"/>
            <a:ext cx="1656750" cy="1317117"/>
            <a:chOff x="0" y="0"/>
            <a:chExt cx="2209000" cy="1756156"/>
          </a:xfrm>
        </p:grpSpPr>
        <p:sp>
          <p:nvSpPr>
            <p:cNvPr id="26" name="Freeform 26"/>
            <p:cNvSpPr/>
            <p:nvPr/>
          </p:nvSpPr>
          <p:spPr>
            <a:xfrm>
              <a:off x="0" y="0"/>
              <a:ext cx="2209038" cy="1756156"/>
            </a:xfrm>
            <a:custGeom>
              <a:avLst/>
              <a:gdLst/>
              <a:ahLst/>
              <a:cxnLst/>
              <a:rect l="l" t="t" r="r" b="b"/>
              <a:pathLst>
                <a:path w="2209038" h="1756156">
                  <a:moveTo>
                    <a:pt x="0" y="0"/>
                  </a:moveTo>
                  <a:lnTo>
                    <a:pt x="2209038" y="0"/>
                  </a:lnTo>
                  <a:lnTo>
                    <a:pt x="2209038" y="1756156"/>
                  </a:lnTo>
                  <a:lnTo>
                    <a:pt x="0" y="1756156"/>
                  </a:lnTo>
                  <a:lnTo>
                    <a:pt x="0" y="0"/>
                  </a:lnTo>
                  <a:close/>
                </a:path>
              </a:pathLst>
            </a:custGeom>
            <a:blipFill>
              <a:blip r:embed="rId10"/>
              <a:stretch>
                <a:fillRect t="-120" r="1" b="-119"/>
              </a:stretch>
            </a:blipFill>
          </p:spPr>
          <p:txBody>
            <a:bodyPr/>
            <a:lstStyle/>
            <a:p>
              <a:endParaRPr lang="nb-NO" noProof="0"/>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381203961"/>
              </p:ext>
            </p:extLst>
          </p:nvPr>
        </p:nvGraphicFramePr>
        <p:xfrm>
          <a:off x="1114648" y="620530"/>
          <a:ext cx="8912750" cy="5931694"/>
        </p:xfrm>
        <a:graphic>
          <a:graphicData uri="http://schemas.openxmlformats.org/drawingml/2006/table">
            <a:tbl>
              <a:tblPr/>
              <a:tblGrid>
                <a:gridCol w="572152">
                  <a:extLst>
                    <a:ext uri="{9D8B030D-6E8A-4147-A177-3AD203B41FA5}">
                      <a16:colId xmlns:a16="http://schemas.microsoft.com/office/drawing/2014/main" val="20000"/>
                    </a:ext>
                  </a:extLst>
                </a:gridCol>
                <a:gridCol w="1191514">
                  <a:extLst>
                    <a:ext uri="{9D8B030D-6E8A-4147-A177-3AD203B41FA5}">
                      <a16:colId xmlns:a16="http://schemas.microsoft.com/office/drawing/2014/main" val="20001"/>
                    </a:ext>
                  </a:extLst>
                </a:gridCol>
                <a:gridCol w="1191514">
                  <a:extLst>
                    <a:ext uri="{9D8B030D-6E8A-4147-A177-3AD203B41FA5}">
                      <a16:colId xmlns:a16="http://schemas.microsoft.com/office/drawing/2014/main" val="20002"/>
                    </a:ext>
                  </a:extLst>
                </a:gridCol>
                <a:gridCol w="1191514">
                  <a:extLst>
                    <a:ext uri="{9D8B030D-6E8A-4147-A177-3AD203B41FA5}">
                      <a16:colId xmlns:a16="http://schemas.microsoft.com/office/drawing/2014/main" val="20003"/>
                    </a:ext>
                  </a:extLst>
                </a:gridCol>
                <a:gridCol w="1191514">
                  <a:extLst>
                    <a:ext uri="{9D8B030D-6E8A-4147-A177-3AD203B41FA5}">
                      <a16:colId xmlns:a16="http://schemas.microsoft.com/office/drawing/2014/main" val="20004"/>
                    </a:ext>
                  </a:extLst>
                </a:gridCol>
                <a:gridCol w="1191514">
                  <a:extLst>
                    <a:ext uri="{9D8B030D-6E8A-4147-A177-3AD203B41FA5}">
                      <a16:colId xmlns:a16="http://schemas.microsoft.com/office/drawing/2014/main" val="20005"/>
                    </a:ext>
                  </a:extLst>
                </a:gridCol>
                <a:gridCol w="1191514">
                  <a:extLst>
                    <a:ext uri="{9D8B030D-6E8A-4147-A177-3AD203B41FA5}">
                      <a16:colId xmlns:a16="http://schemas.microsoft.com/office/drawing/2014/main" val="20006"/>
                    </a:ext>
                  </a:extLst>
                </a:gridCol>
                <a:gridCol w="1191514">
                  <a:extLst>
                    <a:ext uri="{9D8B030D-6E8A-4147-A177-3AD203B41FA5}">
                      <a16:colId xmlns:a16="http://schemas.microsoft.com/office/drawing/2014/main" val="20007"/>
                    </a:ext>
                  </a:extLst>
                </a:gridCol>
              </a:tblGrid>
              <a:tr h="373208">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nchor="ctr">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dirty="0">
                          <a:solidFill>
                            <a:srgbClr val="000000"/>
                          </a:solidFill>
                          <a:latin typeface="Arial Bold"/>
                          <a:ea typeface="Arial Bold"/>
                          <a:cs typeface="Arial Bold"/>
                          <a:sym typeface="Arial Bold"/>
                        </a:rPr>
                        <a:t>LØRDAG</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1097464">
                <a:tc>
                  <a:txBody>
                    <a:bodyPr/>
                    <a:lstStyle/>
                    <a:p>
                      <a:pPr algn="ctr">
                        <a:lnSpc>
                          <a:spcPts val="2159"/>
                        </a:lnSpc>
                        <a:defRPr/>
                      </a:pPr>
                      <a:r>
                        <a:rPr lang="nb-NO" sz="1799" b="1" noProof="0">
                          <a:solidFill>
                            <a:srgbClr val="000000"/>
                          </a:solidFill>
                          <a:latin typeface="Arial Bold"/>
                          <a:ea typeface="Arial Bold"/>
                          <a:cs typeface="Arial Bold"/>
                          <a:sym typeface="Arial Bold"/>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5</a:t>
                      </a:r>
                    </a:p>
                    <a:p>
                      <a:pPr algn="l">
                        <a:lnSpc>
                          <a:spcPts val="1439"/>
                        </a:lnSpc>
                        <a:defRPr/>
                      </a:pPr>
                      <a:r>
                        <a:rPr lang="nb-NO" sz="1199" noProof="0" dirty="0">
                          <a:solidFill>
                            <a:srgbClr val="000000"/>
                          </a:solidFill>
                          <a:latin typeface="Arial"/>
                          <a:cs typeface="Arial"/>
                          <a:sym typeface="Arial"/>
                        </a:rPr>
                        <a:t>Vi markerer samefolkets nasjonaldag</a:t>
                      </a:r>
                    </a:p>
                    <a:p>
                      <a:pPr algn="l">
                        <a:lnSpc>
                          <a:spcPts val="143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6</a:t>
                      </a:r>
                      <a:endParaRPr lang="nb-NO" sz="1100" noProof="0" dirty="0"/>
                    </a:p>
                    <a:p>
                      <a:pPr algn="l">
                        <a:lnSpc>
                          <a:spcPts val="1439"/>
                        </a:lnSpc>
                      </a:pPr>
                      <a:r>
                        <a:rPr lang="nb-NO" sz="1199" noProof="0" dirty="0">
                          <a:solidFill>
                            <a:srgbClr val="000000"/>
                          </a:solidFill>
                          <a:latin typeface="Arial"/>
                          <a:ea typeface="Arial"/>
                          <a:cs typeface="Arial"/>
                          <a:sym typeface="Arial"/>
                        </a:rPr>
                        <a:t>Samefolkets nasjonaldag</a:t>
                      </a: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460104">
                <a:tc>
                  <a:txBody>
                    <a:bodyPr/>
                    <a:lstStyle/>
                    <a:p>
                      <a:pPr algn="ctr">
                        <a:lnSpc>
                          <a:spcPts val="2159"/>
                        </a:lnSpc>
                        <a:defRPr/>
                      </a:pPr>
                      <a:r>
                        <a:rPr lang="nb-NO" sz="1799" b="1" noProof="0">
                          <a:solidFill>
                            <a:srgbClr val="000000"/>
                          </a:solidFill>
                          <a:latin typeface="Arial Bold"/>
                          <a:ea typeface="Arial Bold"/>
                          <a:cs typeface="Arial Bold"/>
                          <a:sym typeface="Arial Bold"/>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Lovise</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Kasper 6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Ester 2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12</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460104">
                <a:tc>
                  <a:txBody>
                    <a:bodyPr/>
                    <a:lstStyle/>
                    <a:p>
                      <a:pPr algn="ctr">
                        <a:lnSpc>
                          <a:spcPts val="2159"/>
                        </a:lnSpc>
                        <a:defRPr/>
                      </a:pPr>
                      <a:r>
                        <a:rPr lang="nb-NO" sz="1799" b="1" noProof="0">
                          <a:solidFill>
                            <a:srgbClr val="000000"/>
                          </a:solidFill>
                          <a:latin typeface="Arial Bold"/>
                          <a:ea typeface="Arial Bold"/>
                          <a:cs typeface="Arial Bold"/>
                          <a:sym typeface="Arial Bold"/>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p>
                      <a:pPr algn="l">
                        <a:lnSpc>
                          <a:spcPts val="143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19</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p>
                      <a:pPr algn="l">
                        <a:lnSpc>
                          <a:spcPts val="1439"/>
                        </a:lnSpc>
                      </a:pPr>
                      <a:r>
                        <a:rPr lang="nb-NO" sz="1199" b="1" noProof="0">
                          <a:solidFill>
                            <a:srgbClr val="000000"/>
                          </a:solidFill>
                          <a:latin typeface="Arial Bold"/>
                          <a:ea typeface="Arial Bold"/>
                          <a:cs typeface="Arial Bold"/>
                          <a:sym typeface="Arial Bold"/>
                        </a:rPr>
                        <a:t>Hopp hurra for Monica</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460104">
                <a:tc>
                  <a:txBody>
                    <a:bodyPr/>
                    <a:lstStyle/>
                    <a:p>
                      <a:pPr algn="ctr">
                        <a:lnSpc>
                          <a:spcPts val="2159"/>
                        </a:lnSpc>
                        <a:defRPr/>
                      </a:pPr>
                      <a:r>
                        <a:rPr lang="nb-NO" sz="1799" b="1" noProof="0">
                          <a:solidFill>
                            <a:srgbClr val="000000"/>
                          </a:solidFill>
                          <a:latin typeface="Arial Bold"/>
                          <a:ea typeface="Arial Bold"/>
                          <a:cs typeface="Arial Bold"/>
                          <a:sym typeface="Arial Bold"/>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dirty="0">
                          <a:solidFill>
                            <a:srgbClr val="000000"/>
                          </a:solidFill>
                          <a:latin typeface="Arial"/>
                          <a:ea typeface="Arial"/>
                          <a:cs typeface="Arial"/>
                          <a:sym typeface="Arial"/>
                        </a:rPr>
                        <a:t>22</a:t>
                      </a:r>
                      <a:endParaRPr lang="nb-NO" sz="1100" noProof="0" dirty="0"/>
                    </a:p>
                    <a:p>
                      <a:pPr algn="l">
                        <a:lnSpc>
                          <a:spcPts val="1439"/>
                        </a:lnSpc>
                      </a:pPr>
                      <a:endParaRPr lang="nb-NO" sz="1100" noProof="0" dirty="0"/>
                    </a:p>
                    <a:p>
                      <a:pPr algn="l">
                        <a:lnSpc>
                          <a:spcPts val="1439"/>
                        </a:lnSpc>
                      </a:pPr>
                      <a:endParaRPr lang="nb-NO" sz="1100" noProof="0" dirty="0"/>
                    </a:p>
                    <a:p>
                      <a:pPr algn="l">
                        <a:lnSpc>
                          <a:spcPts val="1439"/>
                        </a:lnSpc>
                      </a:pPr>
                      <a:endParaRPr lang="nb-NO" sz="1100" noProof="0" dirty="0"/>
                    </a:p>
                    <a:p>
                      <a:pPr algn="l">
                        <a:lnSpc>
                          <a:spcPts val="1439"/>
                        </a:lnSpc>
                      </a:pPr>
                      <a:endParaRPr lang="nb-NO" sz="1100" noProof="0" dirty="0"/>
                    </a:p>
                    <a:p>
                      <a:pPr algn="l">
                        <a:lnSpc>
                          <a:spcPts val="1439"/>
                        </a:lnSpc>
                      </a:pPr>
                      <a:endParaRPr lang="nb-NO" sz="1100" noProof="0" dirty="0"/>
                    </a:p>
                    <a:p>
                      <a:pPr algn="l">
                        <a:lnSpc>
                          <a:spcPts val="1439"/>
                        </a:lnSpc>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tc>
                  <a:txBody>
                    <a:bodyPr/>
                    <a:lstStyle/>
                    <a:p>
                      <a:pPr algn="l">
                        <a:lnSpc>
                          <a:spcPts val="1439"/>
                        </a:lnSpc>
                        <a:defRPr/>
                      </a:pPr>
                      <a:r>
                        <a:rPr lang="nb-NO" sz="1199" noProof="0" dirty="0">
                          <a:solidFill>
                            <a:srgbClr val="000000"/>
                          </a:solidFill>
                          <a:latin typeface="Arial"/>
                          <a:ea typeface="Arial"/>
                          <a:cs typeface="Arial"/>
                          <a:sym typeface="Arial"/>
                        </a:rPr>
                        <a:t>25</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tc>
                  <a:txBody>
                    <a:bodyPr/>
                    <a:lstStyle/>
                    <a:p>
                      <a:pPr algn="l">
                        <a:lnSpc>
                          <a:spcPts val="1439"/>
                        </a:lnSpc>
                        <a:defRPr/>
                      </a:pPr>
                      <a:r>
                        <a:rPr lang="nb-NO" sz="1199" noProof="0" dirty="0">
                          <a:solidFill>
                            <a:srgbClr val="000000"/>
                          </a:solidFill>
                          <a:latin typeface="Arial"/>
                          <a:ea typeface="Arial"/>
                          <a:cs typeface="Arial"/>
                          <a:sym typeface="Arial"/>
                        </a:rPr>
                        <a:t>26</a:t>
                      </a:r>
                      <a:endParaRPr lang="nb-NO" sz="1100" noProof="0" dirty="0"/>
                    </a:p>
                    <a:p>
                      <a:pPr algn="l">
                        <a:lnSpc>
                          <a:spcPts val="1439"/>
                        </a:lnSpc>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tc>
                  <a:txBody>
                    <a:bodyPr/>
                    <a:lstStyle/>
                    <a:p>
                      <a:pPr algn="l">
                        <a:lnSpc>
                          <a:spcPts val="1319"/>
                        </a:lnSpc>
                        <a:defRPr/>
                      </a:pPr>
                      <a:r>
                        <a:rPr lang="nb-NO" sz="1099" b="1" noProof="0">
                          <a:solidFill>
                            <a:srgbClr val="000000"/>
                          </a:solidFill>
                          <a:latin typeface="Arial Bold"/>
                          <a:ea typeface="Arial Bold"/>
                          <a:cs typeface="Arial Bold"/>
                          <a:sym typeface="Arial Bold"/>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tc>
                  <a:txBody>
                    <a:bodyPr/>
                    <a:lstStyle/>
                    <a:p>
                      <a:pPr algn="l">
                        <a:lnSpc>
                          <a:spcPts val="1439"/>
                        </a:lnSpc>
                        <a:defRPr/>
                      </a:pPr>
                      <a:r>
                        <a:rPr lang="nb-NO" sz="1199" noProof="0" dirty="0">
                          <a:solidFill>
                            <a:srgbClr val="000000"/>
                          </a:solidFill>
                          <a:latin typeface="Arial"/>
                          <a:ea typeface="Arial"/>
                          <a:cs typeface="Arial"/>
                          <a:sym typeface="Arial"/>
                        </a:rPr>
                        <a:t>28</a:t>
                      </a:r>
                      <a:endParaRPr lang="nb-NO" sz="1100" noProof="0" dirty="0"/>
                    </a:p>
                    <a:p>
                      <a:pPr algn="l">
                        <a:lnSpc>
                          <a:spcPts val="1439"/>
                        </a:lnSpc>
                      </a:pPr>
                      <a:r>
                        <a:rPr lang="nb-NO" sz="1199" b="1" noProof="0" dirty="0">
                          <a:solidFill>
                            <a:srgbClr val="000000"/>
                          </a:solidFill>
                          <a:latin typeface="Arial Bold"/>
                          <a:ea typeface="Arial Bold"/>
                          <a:cs typeface="Arial Bold"/>
                          <a:sym typeface="Arial Bold"/>
                        </a:rPr>
                        <a:t>Hipp hurra for Ruth</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004"/>
                  </a:ext>
                </a:extLst>
              </a:tr>
            </a:tbl>
          </a:graphicData>
        </a:graphic>
      </p:graphicFrame>
      <p:sp>
        <p:nvSpPr>
          <p:cNvPr id="3" name="TextBox 3"/>
          <p:cNvSpPr txBox="1"/>
          <p:nvPr/>
        </p:nvSpPr>
        <p:spPr>
          <a:xfrm rot="-5400000">
            <a:off x="-1608102" y="2880309"/>
            <a:ext cx="4932674" cy="398047"/>
          </a:xfrm>
          <a:prstGeom prst="rect">
            <a:avLst/>
          </a:prstGeom>
        </p:spPr>
        <p:txBody>
          <a:bodyPr lIns="0" tIns="0" rIns="0" bIns="0" rtlCol="0" anchor="t">
            <a:spAutoFit/>
          </a:bodyPr>
          <a:lstStyle/>
          <a:p>
            <a:pPr algn="r">
              <a:lnSpc>
                <a:spcPts val="2921"/>
              </a:lnSpc>
            </a:pPr>
            <a:r>
              <a:rPr lang="nb-NO" sz="2921" b="1" spc="290" noProof="0">
                <a:solidFill>
                  <a:srgbClr val="000000"/>
                </a:solidFill>
                <a:latin typeface="Arial Bold"/>
                <a:ea typeface="Arial Bold"/>
                <a:cs typeface="Arial Bold"/>
                <a:sym typeface="Arial Bold"/>
              </a:rPr>
              <a:t>2027. FEBRUAR</a:t>
            </a:r>
          </a:p>
        </p:txBody>
      </p:sp>
      <p:grpSp>
        <p:nvGrpSpPr>
          <p:cNvPr id="4" name="Group 4"/>
          <p:cNvGrpSpPr/>
          <p:nvPr/>
        </p:nvGrpSpPr>
        <p:grpSpPr>
          <a:xfrm>
            <a:off x="7761654" y="1627065"/>
            <a:ext cx="533446" cy="460441"/>
            <a:chOff x="-196596" y="-19566"/>
            <a:chExt cx="596392" cy="512317"/>
          </a:xfrm>
        </p:grpSpPr>
        <p:sp>
          <p:nvSpPr>
            <p:cNvPr id="5" name="Freeform 5"/>
            <p:cNvSpPr/>
            <p:nvPr/>
          </p:nvSpPr>
          <p:spPr>
            <a:xfrm>
              <a:off x="-196596" y="-19566"/>
              <a:ext cx="596392" cy="512317"/>
            </a:xfrm>
            <a:custGeom>
              <a:avLst/>
              <a:gdLst/>
              <a:ahLst/>
              <a:cxnLst/>
              <a:rect l="l" t="t" r="r" b="b"/>
              <a:pathLst>
                <a:path w="596392" h="512318">
                  <a:moveTo>
                    <a:pt x="0" y="0"/>
                  </a:moveTo>
                  <a:lnTo>
                    <a:pt x="596392" y="0"/>
                  </a:lnTo>
                  <a:lnTo>
                    <a:pt x="596392" y="512318"/>
                  </a:lnTo>
                  <a:lnTo>
                    <a:pt x="0" y="512318"/>
                  </a:lnTo>
                  <a:lnTo>
                    <a:pt x="0" y="0"/>
                  </a:lnTo>
                  <a:close/>
                </a:path>
              </a:pathLst>
            </a:custGeom>
            <a:blipFill>
              <a:blip r:embed="rId3"/>
              <a:stretch>
                <a:fillRect t="-200" r="8" b="-195"/>
              </a:stretch>
            </a:blipFill>
          </p:spPr>
          <p:txBody>
            <a:bodyPr/>
            <a:lstStyle/>
            <a:p>
              <a:endParaRPr lang="nb-NO" noProof="0"/>
            </a:p>
          </p:txBody>
        </p:sp>
      </p:grpSp>
      <p:grpSp>
        <p:nvGrpSpPr>
          <p:cNvPr id="6" name="Group 6"/>
          <p:cNvGrpSpPr/>
          <p:nvPr/>
        </p:nvGrpSpPr>
        <p:grpSpPr>
          <a:xfrm>
            <a:off x="9144450" y="4235450"/>
            <a:ext cx="434245" cy="308229"/>
            <a:chOff x="49" y="101600"/>
            <a:chExt cx="578993" cy="410972"/>
          </a:xfrm>
        </p:grpSpPr>
        <p:sp>
          <p:nvSpPr>
            <p:cNvPr id="7" name="Freeform 7"/>
            <p:cNvSpPr/>
            <p:nvPr/>
          </p:nvSpPr>
          <p:spPr>
            <a:xfrm>
              <a:off x="49" y="10160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grpSp>
        <p:nvGrpSpPr>
          <p:cNvPr id="8" name="Group 8"/>
          <p:cNvGrpSpPr/>
          <p:nvPr/>
        </p:nvGrpSpPr>
        <p:grpSpPr>
          <a:xfrm>
            <a:off x="4356100" y="2777999"/>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grpSp>
        <p:nvGrpSpPr>
          <p:cNvPr id="10" name="Group 10"/>
          <p:cNvGrpSpPr/>
          <p:nvPr/>
        </p:nvGrpSpPr>
        <p:grpSpPr>
          <a:xfrm>
            <a:off x="9144450" y="5681756"/>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grpSp>
        <p:nvGrpSpPr>
          <p:cNvPr id="14" name="Group 14"/>
          <p:cNvGrpSpPr/>
          <p:nvPr/>
        </p:nvGrpSpPr>
        <p:grpSpPr>
          <a:xfrm>
            <a:off x="1927140" y="2775898"/>
            <a:ext cx="434207" cy="308229"/>
            <a:chOff x="0" y="0"/>
            <a:chExt cx="578942" cy="410972"/>
          </a:xfrm>
        </p:grpSpPr>
        <p:sp>
          <p:nvSpPr>
            <p:cNvPr id="15" name="Freeform 1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sp>
        <p:nvSpPr>
          <p:cNvPr id="16" name="TextBox 16"/>
          <p:cNvSpPr txBox="1"/>
          <p:nvPr/>
        </p:nvSpPr>
        <p:spPr>
          <a:xfrm rot="-5400000">
            <a:off x="770152" y="5535398"/>
            <a:ext cx="1348984" cy="273088"/>
          </a:xfrm>
          <a:prstGeom prst="rect">
            <a:avLst/>
          </a:prstGeom>
        </p:spPr>
        <p:txBody>
          <a:bodyPr wrap="square" lIns="0" tIns="0" rIns="0" bIns="0" rtlCol="0" anchor="t">
            <a:spAutoFit/>
          </a:bodyPr>
          <a:lstStyle/>
          <a:p>
            <a:pPr algn="l">
              <a:lnSpc>
                <a:spcPts val="1079"/>
              </a:lnSpc>
            </a:pPr>
            <a:r>
              <a:rPr lang="nb-NO" sz="899" b="1" noProof="0">
                <a:solidFill>
                  <a:srgbClr val="000000"/>
                </a:solidFill>
                <a:latin typeface="Arial"/>
                <a:ea typeface="Arial"/>
                <a:cs typeface="Arial"/>
                <a:sym typeface="Arial"/>
              </a:rPr>
              <a:t>VINTERFERIE </a:t>
            </a:r>
          </a:p>
          <a:p>
            <a:pPr algn="l">
              <a:lnSpc>
                <a:spcPts val="1079"/>
              </a:lnSpc>
            </a:pPr>
            <a:r>
              <a:rPr lang="nb-NO" sz="899" b="1" noProof="0">
                <a:solidFill>
                  <a:srgbClr val="000000"/>
                </a:solidFill>
                <a:latin typeface="Arial"/>
                <a:ea typeface="Arial"/>
                <a:cs typeface="Arial"/>
                <a:sym typeface="Arial"/>
              </a:rPr>
              <a:t>SKOLERUTEN</a:t>
            </a:r>
          </a:p>
        </p:txBody>
      </p:sp>
      <p:grpSp>
        <p:nvGrpSpPr>
          <p:cNvPr id="17" name="Group 8">
            <a:extLst>
              <a:ext uri="{FF2B5EF4-FFF2-40B4-BE49-F238E27FC236}">
                <a16:creationId xmlns:a16="http://schemas.microsoft.com/office/drawing/2014/main" id="{DE9B719E-140D-88DD-05D8-7A845B2DF9BF}"/>
              </a:ext>
            </a:extLst>
          </p:cNvPr>
          <p:cNvGrpSpPr/>
          <p:nvPr/>
        </p:nvGrpSpPr>
        <p:grpSpPr>
          <a:xfrm>
            <a:off x="5543081" y="2777999"/>
            <a:ext cx="434207" cy="308229"/>
            <a:chOff x="0" y="0"/>
            <a:chExt cx="578942" cy="410972"/>
          </a:xfrm>
        </p:grpSpPr>
        <p:sp>
          <p:nvSpPr>
            <p:cNvPr id="18" name="Freeform 9">
              <a:extLst>
                <a:ext uri="{FF2B5EF4-FFF2-40B4-BE49-F238E27FC236}">
                  <a16:creationId xmlns:a16="http://schemas.microsoft.com/office/drawing/2014/main" id="{94124D35-BBBC-D2A4-9954-24C5AEBA50A8}"/>
                </a:ext>
              </a:extLst>
            </p:cNvPr>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4"/>
              <a:stretch>
                <a:fillRect l="-282" r="-274"/>
              </a:stretch>
            </a:blipFill>
          </p:spPr>
          <p:txBody>
            <a:bodyPr/>
            <a:lstStyle/>
            <a:p>
              <a:endParaRPr lang="nb-NO" noProof="0"/>
            </a:p>
          </p:txBody>
        </p:sp>
      </p:grpSp>
      <p:sp>
        <p:nvSpPr>
          <p:cNvPr id="12" name="Freeform 5">
            <a:extLst>
              <a:ext uri="{FF2B5EF4-FFF2-40B4-BE49-F238E27FC236}">
                <a16:creationId xmlns:a16="http://schemas.microsoft.com/office/drawing/2014/main" id="{98826697-74D3-4302-0A10-067825BF6C41}"/>
              </a:ext>
            </a:extLst>
          </p:cNvPr>
          <p:cNvSpPr/>
          <p:nvPr/>
        </p:nvSpPr>
        <p:spPr>
          <a:xfrm>
            <a:off x="6893169" y="1744297"/>
            <a:ext cx="314616" cy="269142"/>
          </a:xfrm>
          <a:custGeom>
            <a:avLst/>
            <a:gdLst/>
            <a:ahLst/>
            <a:cxnLst/>
            <a:rect l="l" t="t" r="r" b="b"/>
            <a:pathLst>
              <a:path w="596392" h="512318">
                <a:moveTo>
                  <a:pt x="0" y="0"/>
                </a:moveTo>
                <a:lnTo>
                  <a:pt x="596392" y="0"/>
                </a:lnTo>
                <a:lnTo>
                  <a:pt x="596392" y="512318"/>
                </a:lnTo>
                <a:lnTo>
                  <a:pt x="0" y="512318"/>
                </a:lnTo>
                <a:lnTo>
                  <a:pt x="0" y="0"/>
                </a:lnTo>
                <a:close/>
              </a:path>
            </a:pathLst>
          </a:custGeom>
          <a:blipFill>
            <a:blip r:embed="rId3"/>
            <a:stretch>
              <a:fillRect t="-200" r="8" b="-195"/>
            </a:stretch>
          </a:blipFill>
        </p:spPr>
        <p:txBody>
          <a:bodyPr/>
          <a:lstStyle/>
          <a:p>
            <a:endParaRPr lang="nb-NO" noProof="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55787" y="123185"/>
            <a:ext cx="7980426" cy="7436815"/>
            <a:chOff x="0" y="0"/>
            <a:chExt cx="10640568" cy="9915754"/>
          </a:xfrm>
        </p:grpSpPr>
        <p:sp>
          <p:nvSpPr>
            <p:cNvPr id="3" name="Freeform 3"/>
            <p:cNvSpPr/>
            <p:nvPr/>
          </p:nvSpPr>
          <p:spPr>
            <a:xfrm>
              <a:off x="0" y="0"/>
              <a:ext cx="10640568" cy="9915779"/>
            </a:xfrm>
            <a:custGeom>
              <a:avLst/>
              <a:gdLst/>
              <a:ahLst/>
              <a:cxnLst/>
              <a:rect l="l" t="t" r="r" b="b"/>
              <a:pathLst>
                <a:path w="10640568" h="9915779">
                  <a:moveTo>
                    <a:pt x="0" y="0"/>
                  </a:moveTo>
                  <a:lnTo>
                    <a:pt x="10640568" y="0"/>
                  </a:lnTo>
                  <a:lnTo>
                    <a:pt x="10640568" y="9915779"/>
                  </a:lnTo>
                  <a:lnTo>
                    <a:pt x="0" y="9915779"/>
                  </a:lnTo>
                  <a:lnTo>
                    <a:pt x="0" y="0"/>
                  </a:lnTo>
                  <a:close/>
                </a:path>
              </a:pathLst>
            </a:custGeom>
            <a:blipFill>
              <a:blip r:embed="rId2"/>
              <a:stretch>
                <a:fillRect t="-3654" b="-3654"/>
              </a:stretch>
            </a:blipFill>
          </p:spPr>
          <p:txBody>
            <a:bodyPr/>
            <a:lstStyle/>
            <a:p>
              <a:endParaRPr lang="nb-NO" noProof="0"/>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40474" y="4326264"/>
            <a:ext cx="3011053" cy="2952291"/>
          </a:xfrm>
          <a:custGeom>
            <a:avLst/>
            <a:gdLst/>
            <a:ahLst/>
            <a:cxnLst/>
            <a:rect l="l" t="t" r="r" b="b"/>
            <a:pathLst>
              <a:path w="3011053" h="2952291">
                <a:moveTo>
                  <a:pt x="0" y="0"/>
                </a:moveTo>
                <a:lnTo>
                  <a:pt x="3011052" y="0"/>
                </a:lnTo>
                <a:lnTo>
                  <a:pt x="3011052" y="2952290"/>
                </a:lnTo>
                <a:lnTo>
                  <a:pt x="0" y="2952290"/>
                </a:lnTo>
                <a:lnTo>
                  <a:pt x="0" y="0"/>
                </a:lnTo>
                <a:close/>
              </a:path>
            </a:pathLst>
          </a:custGeom>
          <a:blipFill>
            <a:blip>
              <a:extLst>
                <a:ext uri="{96DAC541-7B7A-43D3-8B79-37D633B846F1}">
                  <asvg:svgBlip xmlns:asvg="http://schemas.microsoft.com/office/drawing/2016/SVG/main" r:embed="rId3"/>
                </a:ext>
              </a:extLst>
            </a:blip>
            <a:stretch>
              <a:fillRect t="-7893"/>
            </a:stretch>
          </a:blipFill>
        </p:spPr>
        <p:txBody>
          <a:bodyPr/>
          <a:lstStyle/>
          <a:p>
            <a:endParaRPr lang="nb-NO" noProof="0"/>
          </a:p>
        </p:txBody>
      </p:sp>
      <p:sp>
        <p:nvSpPr>
          <p:cNvPr id="3" name="Freeform 3"/>
          <p:cNvSpPr/>
          <p:nvPr/>
        </p:nvSpPr>
        <p:spPr>
          <a:xfrm>
            <a:off x="7148778" y="4326264"/>
            <a:ext cx="3011053" cy="2945879"/>
          </a:xfrm>
          <a:custGeom>
            <a:avLst/>
            <a:gdLst/>
            <a:ahLst/>
            <a:cxnLst/>
            <a:rect l="l" t="t" r="r" b="b"/>
            <a:pathLst>
              <a:path w="3011053" h="2945879">
                <a:moveTo>
                  <a:pt x="0" y="0"/>
                </a:moveTo>
                <a:lnTo>
                  <a:pt x="3011052" y="0"/>
                </a:lnTo>
                <a:lnTo>
                  <a:pt x="3011052" y="2945879"/>
                </a:lnTo>
                <a:lnTo>
                  <a:pt x="0" y="2945879"/>
                </a:lnTo>
                <a:lnTo>
                  <a:pt x="0" y="0"/>
                </a:lnTo>
                <a:close/>
              </a:path>
            </a:pathLst>
          </a:custGeom>
          <a:blipFill>
            <a:blip>
              <a:extLst>
                <a:ext uri="{96DAC541-7B7A-43D3-8B79-37D633B846F1}">
                  <asvg:svgBlip xmlns:asvg="http://schemas.microsoft.com/office/drawing/2016/SVG/main" r:embed="rId3"/>
                </a:ext>
              </a:extLst>
            </a:blip>
            <a:stretch>
              <a:fillRect t="-8128"/>
            </a:stretch>
          </a:blipFill>
        </p:spPr>
        <p:txBody>
          <a:bodyPr/>
          <a:lstStyle/>
          <a:p>
            <a:endParaRPr lang="nb-NO" noProof="0"/>
          </a:p>
        </p:txBody>
      </p:sp>
      <p:grpSp>
        <p:nvGrpSpPr>
          <p:cNvPr id="6" name="Group 6"/>
          <p:cNvGrpSpPr/>
          <p:nvPr/>
        </p:nvGrpSpPr>
        <p:grpSpPr>
          <a:xfrm>
            <a:off x="7288443" y="5199818"/>
            <a:ext cx="1297519" cy="1839708"/>
            <a:chOff x="0" y="0"/>
            <a:chExt cx="1479537" cy="2097786"/>
          </a:xfrm>
        </p:grpSpPr>
        <p:sp>
          <p:nvSpPr>
            <p:cNvPr id="7" name="Freeform 7"/>
            <p:cNvSpPr/>
            <p:nvPr/>
          </p:nvSpPr>
          <p:spPr>
            <a:xfrm>
              <a:off x="0" y="0"/>
              <a:ext cx="1479550" cy="2097786"/>
            </a:xfrm>
            <a:custGeom>
              <a:avLst/>
              <a:gdLst/>
              <a:ahLst/>
              <a:cxnLst/>
              <a:rect l="l" t="t" r="r" b="b"/>
              <a:pathLst>
                <a:path w="1479550" h="2097786">
                  <a:moveTo>
                    <a:pt x="0" y="0"/>
                  </a:moveTo>
                  <a:lnTo>
                    <a:pt x="1479550" y="0"/>
                  </a:lnTo>
                  <a:lnTo>
                    <a:pt x="1479550" y="2097786"/>
                  </a:lnTo>
                  <a:lnTo>
                    <a:pt x="0" y="2097786"/>
                  </a:lnTo>
                  <a:lnTo>
                    <a:pt x="0" y="0"/>
                  </a:lnTo>
                  <a:close/>
                </a:path>
              </a:pathLst>
            </a:custGeom>
            <a:blipFill>
              <a:blip r:embed="rId4"/>
              <a:stretch>
                <a:fillRect l="-50244" r="-50243"/>
              </a:stretch>
            </a:blipFill>
          </p:spPr>
          <p:txBody>
            <a:bodyPr/>
            <a:lstStyle/>
            <a:p>
              <a:endParaRPr lang="nb-NO" noProof="0"/>
            </a:p>
          </p:txBody>
        </p:sp>
      </p:grpSp>
      <p:sp>
        <p:nvSpPr>
          <p:cNvPr id="8" name="TextBox 8"/>
          <p:cNvSpPr txBox="1"/>
          <p:nvPr/>
        </p:nvSpPr>
        <p:spPr>
          <a:xfrm>
            <a:off x="3917069" y="3826187"/>
            <a:ext cx="2775175" cy="2257028"/>
          </a:xfrm>
          <a:prstGeom prst="rect">
            <a:avLst/>
          </a:prstGeom>
        </p:spPr>
        <p:txBody>
          <a:bodyPr lIns="0" tIns="0" rIns="0" bIns="0" rtlCol="0" anchor="t">
            <a:spAutoFit/>
          </a:bodyPr>
          <a:lstStyle/>
          <a:p>
            <a:pPr algn="ctr">
              <a:lnSpc>
                <a:spcPts val="1110"/>
              </a:lnSpc>
            </a:pPr>
            <a:endParaRPr lang="nb-NO" noProof="0" dirty="0"/>
          </a:p>
          <a:p>
            <a:pPr algn="ctr">
              <a:lnSpc>
                <a:spcPts val="1110"/>
              </a:lnSpc>
            </a:pPr>
            <a:endParaRPr lang="nb-NO" noProof="0" dirty="0"/>
          </a:p>
          <a:p>
            <a:pPr algn="ctr">
              <a:lnSpc>
                <a:spcPts val="1110"/>
              </a:lnSpc>
            </a:pPr>
            <a:endParaRPr lang="nb-NO" noProof="0" dirty="0"/>
          </a:p>
          <a:p>
            <a:pPr algn="ctr">
              <a:lnSpc>
                <a:spcPts val="1110"/>
              </a:lnSpc>
            </a:pPr>
            <a:endParaRPr lang="nb-NO" noProof="0" dirty="0"/>
          </a:p>
          <a:p>
            <a:pPr algn="ctr">
              <a:lnSpc>
                <a:spcPts val="1110"/>
              </a:lnSpc>
            </a:pPr>
            <a:endParaRPr lang="nb-NO" noProof="0" dirty="0"/>
          </a:p>
          <a:p>
            <a:pPr algn="ctr">
              <a:lnSpc>
                <a:spcPts val="1110"/>
              </a:lnSpc>
            </a:pPr>
            <a:r>
              <a:rPr lang="nb-NO" sz="1099" b="1" noProof="0" dirty="0">
                <a:solidFill>
                  <a:srgbClr val="000000"/>
                </a:solidFill>
                <a:latin typeface="Arial"/>
                <a:ea typeface="Arial"/>
                <a:cs typeface="Arial"/>
                <a:sym typeface="Arial"/>
              </a:rPr>
              <a:t>Påskelunsj for barna 19.mars</a:t>
            </a:r>
          </a:p>
          <a:p>
            <a:pPr algn="ctr">
              <a:lnSpc>
                <a:spcPts val="1110"/>
              </a:lnSpc>
            </a:pPr>
            <a:r>
              <a:rPr lang="nb-NO" sz="1099" b="1" noProof="0" dirty="0">
                <a:solidFill>
                  <a:srgbClr val="000000"/>
                </a:solidFill>
                <a:latin typeface="Arial"/>
                <a:ea typeface="Arial"/>
                <a:cs typeface="Arial"/>
                <a:sym typeface="Arial"/>
              </a:rPr>
              <a:t>PÅSKESTENGT: 22-29 mars</a:t>
            </a:r>
          </a:p>
          <a:p>
            <a:pPr algn="ctr">
              <a:lnSpc>
                <a:spcPts val="1110"/>
              </a:lnSpc>
            </a:pPr>
            <a:endParaRPr lang="nb-NO" sz="1099" noProof="0" dirty="0">
              <a:solidFill>
                <a:srgbClr val="000000"/>
              </a:solidFill>
              <a:latin typeface="Arial"/>
              <a:ea typeface="Arial"/>
              <a:cs typeface="Arial"/>
              <a:sym typeface="Arial"/>
            </a:endParaRPr>
          </a:p>
          <a:p>
            <a:pPr algn="ctr">
              <a:lnSpc>
                <a:spcPts val="1110"/>
              </a:lnSpc>
            </a:pPr>
            <a:r>
              <a:rPr lang="nb-NO" sz="1099" b="1" noProof="0" dirty="0">
                <a:solidFill>
                  <a:srgbClr val="000000"/>
                </a:solidFill>
                <a:latin typeface="Arial"/>
                <a:ea typeface="Arial"/>
                <a:cs typeface="Arial"/>
                <a:sym typeface="Arial"/>
              </a:rPr>
              <a:t>21 mars: </a:t>
            </a:r>
          </a:p>
          <a:p>
            <a:pPr algn="ctr">
              <a:lnSpc>
                <a:spcPts val="1110"/>
              </a:lnSpc>
            </a:pPr>
            <a:r>
              <a:rPr lang="nb-NO" sz="1099" noProof="0" dirty="0">
                <a:solidFill>
                  <a:srgbClr val="000000"/>
                </a:solidFill>
                <a:latin typeface="Arial"/>
                <a:ea typeface="Arial"/>
                <a:cs typeface="Arial"/>
                <a:sym typeface="Arial"/>
              </a:rPr>
              <a:t>Verdensdagen for </a:t>
            </a:r>
            <a:r>
              <a:rPr lang="nb-NO" sz="1099" noProof="0" dirty="0" err="1">
                <a:solidFill>
                  <a:srgbClr val="000000"/>
                </a:solidFill>
                <a:latin typeface="Arial"/>
                <a:ea typeface="Arial"/>
                <a:cs typeface="Arial"/>
                <a:sym typeface="Arial"/>
              </a:rPr>
              <a:t>downs</a:t>
            </a:r>
            <a:r>
              <a:rPr lang="nb-NO" sz="1099" noProof="0" dirty="0">
                <a:solidFill>
                  <a:srgbClr val="000000"/>
                </a:solidFill>
                <a:latin typeface="Arial"/>
                <a:ea typeface="Arial"/>
                <a:cs typeface="Arial"/>
                <a:sym typeface="Arial"/>
              </a:rPr>
              <a:t> syndrom. Denne dagen oppfordrer vi dere til  å ha på dere ulike sokker. Ved å </a:t>
            </a:r>
            <a:r>
              <a:rPr lang="nb-NO" sz="1099" noProof="0" dirty="0" err="1">
                <a:solidFill>
                  <a:srgbClr val="000000"/>
                </a:solidFill>
                <a:latin typeface="Arial"/>
                <a:ea typeface="Arial"/>
                <a:cs typeface="Arial"/>
                <a:sym typeface="Arial"/>
              </a:rPr>
              <a:t>rokkesokke</a:t>
            </a:r>
            <a:r>
              <a:rPr lang="nb-NO" sz="1099" noProof="0" dirty="0">
                <a:solidFill>
                  <a:srgbClr val="000000"/>
                </a:solidFill>
                <a:latin typeface="Arial"/>
                <a:ea typeface="Arial"/>
                <a:cs typeface="Arial"/>
                <a:sym typeface="Arial"/>
              </a:rPr>
              <a:t> denne dagen setter vi fokus på inkludering, mangfold og fellesskap. </a:t>
            </a:r>
          </a:p>
          <a:p>
            <a:pPr algn="ctr">
              <a:lnSpc>
                <a:spcPts val="1110"/>
              </a:lnSpc>
            </a:pPr>
            <a:endParaRPr lang="nb-NO" sz="1099" noProof="0" dirty="0">
              <a:solidFill>
                <a:srgbClr val="000000"/>
              </a:solidFill>
              <a:latin typeface="Arial"/>
              <a:ea typeface="Arial"/>
              <a:cs typeface="Arial"/>
              <a:sym typeface="Arial"/>
            </a:endParaRPr>
          </a:p>
          <a:p>
            <a:pPr algn="ctr">
              <a:lnSpc>
                <a:spcPts val="1110"/>
              </a:lnSpc>
            </a:pPr>
            <a:endParaRPr lang="nb-NO" sz="1099" noProof="0" dirty="0">
              <a:solidFill>
                <a:srgbClr val="000000"/>
              </a:solidFill>
              <a:latin typeface="Arial"/>
              <a:ea typeface="Arial"/>
              <a:cs typeface="Arial"/>
              <a:sym typeface="Arial"/>
            </a:endParaRPr>
          </a:p>
        </p:txBody>
      </p:sp>
      <p:grpSp>
        <p:nvGrpSpPr>
          <p:cNvPr id="9" name="Group 9"/>
          <p:cNvGrpSpPr/>
          <p:nvPr/>
        </p:nvGrpSpPr>
        <p:grpSpPr>
          <a:xfrm rot="-10800000">
            <a:off x="4141240" y="6008536"/>
            <a:ext cx="2326862" cy="1193079"/>
            <a:chOff x="0" y="2"/>
            <a:chExt cx="3102482" cy="1590772"/>
          </a:xfrm>
        </p:grpSpPr>
        <p:sp>
          <p:nvSpPr>
            <p:cNvPr id="10" name="Freeform 10"/>
            <p:cNvSpPr/>
            <p:nvPr/>
          </p:nvSpPr>
          <p:spPr>
            <a:xfrm>
              <a:off x="0" y="2"/>
              <a:ext cx="3102482" cy="1590772"/>
            </a:xfrm>
            <a:custGeom>
              <a:avLst/>
              <a:gdLst/>
              <a:ahLst/>
              <a:cxnLst/>
              <a:rect l="l" t="t" r="r" b="b"/>
              <a:pathLst>
                <a:path w="3102483" h="1686941">
                  <a:moveTo>
                    <a:pt x="0" y="0"/>
                  </a:moveTo>
                  <a:lnTo>
                    <a:pt x="3102483" y="0"/>
                  </a:lnTo>
                  <a:lnTo>
                    <a:pt x="3102483" y="1686941"/>
                  </a:lnTo>
                  <a:lnTo>
                    <a:pt x="0" y="1686941"/>
                  </a:lnTo>
                  <a:lnTo>
                    <a:pt x="0" y="0"/>
                  </a:lnTo>
                  <a:close/>
                </a:path>
              </a:pathLst>
            </a:custGeom>
            <a:blipFill>
              <a:blip r:embed="rId5"/>
              <a:stretch>
                <a:fillRect l="-37" t="2" r="-38" b="-6050"/>
              </a:stretch>
            </a:blipFill>
          </p:spPr>
          <p:txBody>
            <a:bodyPr/>
            <a:lstStyle/>
            <a:p>
              <a:endParaRPr lang="nb-NO" noProof="0"/>
            </a:p>
          </p:txBody>
        </p:sp>
      </p:grpSp>
      <p:grpSp>
        <p:nvGrpSpPr>
          <p:cNvPr id="17" name="Group 17"/>
          <p:cNvGrpSpPr/>
          <p:nvPr/>
        </p:nvGrpSpPr>
        <p:grpSpPr>
          <a:xfrm>
            <a:off x="681874" y="4326264"/>
            <a:ext cx="3011053" cy="2946198"/>
            <a:chOff x="0" y="0"/>
            <a:chExt cx="4014737" cy="3928264"/>
          </a:xfrm>
        </p:grpSpPr>
        <p:sp>
          <p:nvSpPr>
            <p:cNvPr id="18" name="Freeform 18"/>
            <p:cNvSpPr/>
            <p:nvPr/>
          </p:nvSpPr>
          <p:spPr>
            <a:xfrm>
              <a:off x="0" y="0"/>
              <a:ext cx="4014724" cy="3928239"/>
            </a:xfrm>
            <a:custGeom>
              <a:avLst/>
              <a:gdLst/>
              <a:ahLst/>
              <a:cxnLst/>
              <a:rect l="l" t="t" r="r" b="b"/>
              <a:pathLst>
                <a:path w="4014724" h="3928239">
                  <a:moveTo>
                    <a:pt x="0" y="0"/>
                  </a:moveTo>
                  <a:lnTo>
                    <a:pt x="4014724" y="0"/>
                  </a:lnTo>
                  <a:lnTo>
                    <a:pt x="4014724" y="3928239"/>
                  </a:lnTo>
                  <a:lnTo>
                    <a:pt x="0" y="3928239"/>
                  </a:lnTo>
                  <a:close/>
                </a:path>
              </a:pathLst>
            </a:custGeom>
            <a:solidFill>
              <a:srgbClr val="7CB4F0">
                <a:alpha val="23529"/>
              </a:srgbClr>
            </a:solidFill>
          </p:spPr>
          <p:txBody>
            <a:bodyPr/>
            <a:lstStyle/>
            <a:p>
              <a:endParaRPr lang="nb-NO" noProof="0"/>
            </a:p>
          </p:txBody>
        </p:sp>
        <p:sp>
          <p:nvSpPr>
            <p:cNvPr id="19" name="TextBox 19"/>
            <p:cNvSpPr txBox="1"/>
            <p:nvPr/>
          </p:nvSpPr>
          <p:spPr>
            <a:xfrm>
              <a:off x="0" y="-19050"/>
              <a:ext cx="4014737" cy="3947314"/>
            </a:xfrm>
            <a:prstGeom prst="rect">
              <a:avLst/>
            </a:prstGeom>
          </p:spPr>
          <p:txBody>
            <a:bodyPr lIns="50800" tIns="50800" rIns="50800" bIns="50800" rtlCol="0" anchor="t"/>
            <a:lstStyle/>
            <a:p>
              <a:pPr algn="ctr">
                <a:lnSpc>
                  <a:spcPts val="1319"/>
                </a:lnSpc>
              </a:pPr>
              <a:endParaRPr lang="nb-NO" noProof="0"/>
            </a:p>
            <a:p>
              <a:pPr algn="ctr">
                <a:lnSpc>
                  <a:spcPts val="1319"/>
                </a:lnSpc>
              </a:pPr>
              <a:r>
                <a:rPr lang="nb-NO" sz="1099" i="1" noProof="0">
                  <a:solidFill>
                    <a:srgbClr val="000000"/>
                  </a:solidFill>
                  <a:latin typeface="Arial Italics"/>
                  <a:ea typeface="Arial Italics"/>
                  <a:cs typeface="Arial Italics"/>
                  <a:sym typeface="Arial Italics"/>
                </a:rPr>
                <a:t>«Barnehagen skal bidra til at barna får forståelse for hvordan de kan ta vare på naturen og miljøet.»</a:t>
              </a:r>
            </a:p>
            <a:p>
              <a:pPr algn="ctr">
                <a:lnSpc>
                  <a:spcPts val="1319"/>
                </a:lnSpc>
              </a:pPr>
              <a:endParaRPr lang="nb-NO" sz="1099" i="1" noProof="0">
                <a:solidFill>
                  <a:srgbClr val="000000"/>
                </a:solidFill>
                <a:latin typeface="Arial Italics"/>
                <a:ea typeface="Arial Italics"/>
                <a:cs typeface="Arial Italics"/>
                <a:sym typeface="Arial Italics"/>
              </a:endParaRPr>
            </a:p>
            <a:p>
              <a:pPr algn="ctr">
                <a:lnSpc>
                  <a:spcPts val="1319"/>
                </a:lnSpc>
              </a:pPr>
              <a:r>
                <a:rPr lang="nb-NO" sz="1099" i="1" noProof="0">
                  <a:solidFill>
                    <a:srgbClr val="000000"/>
                  </a:solidFill>
                  <a:latin typeface="Arial Italics"/>
                  <a:ea typeface="Arial Italics"/>
                  <a:cs typeface="Arial Italics"/>
                  <a:sym typeface="Arial Italics"/>
                </a:rPr>
                <a:t>«Leken skal ha en sentral plass i </a:t>
              </a:r>
            </a:p>
            <a:p>
              <a:pPr algn="ctr">
                <a:lnSpc>
                  <a:spcPts val="1319"/>
                </a:lnSpc>
              </a:pPr>
              <a:r>
                <a:rPr lang="nb-NO" sz="1099" i="1" noProof="0">
                  <a:solidFill>
                    <a:srgbClr val="000000"/>
                  </a:solidFill>
                  <a:latin typeface="Arial Italics"/>
                  <a:ea typeface="Arial Italics"/>
                  <a:cs typeface="Arial Italics"/>
                  <a:sym typeface="Arial Italics"/>
                </a:rPr>
                <a:t>barnehagen, og alle barn skal få oppleve </a:t>
              </a:r>
            </a:p>
            <a:p>
              <a:pPr algn="ctr">
                <a:lnSpc>
                  <a:spcPts val="1319"/>
                </a:lnSpc>
              </a:pPr>
              <a:r>
                <a:rPr lang="nb-NO" sz="1099" i="1" noProof="0">
                  <a:solidFill>
                    <a:srgbClr val="000000"/>
                  </a:solidFill>
                  <a:latin typeface="Arial Italics"/>
                  <a:ea typeface="Arial Italics"/>
                  <a:cs typeface="Arial Italics"/>
                  <a:sym typeface="Arial Italics"/>
                </a:rPr>
                <a:t>et rikt og variert språkmiljø.»</a:t>
              </a:r>
            </a:p>
            <a:p>
              <a:pPr algn="ctr">
                <a:lnSpc>
                  <a:spcPts val="1319"/>
                </a:lnSpc>
              </a:pPr>
              <a:endParaRPr lang="nb-NO" sz="1099" i="1" noProof="0">
                <a:solidFill>
                  <a:srgbClr val="000000"/>
                </a:solidFill>
                <a:latin typeface="Arial Italics"/>
                <a:ea typeface="Arial Italics"/>
                <a:cs typeface="Arial Italics"/>
                <a:sym typeface="Arial Italics"/>
              </a:endParaRPr>
            </a:p>
          </p:txBody>
        </p:sp>
      </p:grpSp>
      <p:sp>
        <p:nvSpPr>
          <p:cNvPr id="20" name="Freeform 20"/>
          <p:cNvSpPr/>
          <p:nvPr/>
        </p:nvSpPr>
        <p:spPr>
          <a:xfrm>
            <a:off x="8719312" y="5199818"/>
            <a:ext cx="1299633" cy="1839708"/>
          </a:xfrm>
          <a:custGeom>
            <a:avLst/>
            <a:gdLst/>
            <a:ahLst/>
            <a:cxnLst/>
            <a:rect l="l" t="t" r="r" b="b"/>
            <a:pathLst>
              <a:path w="1299633" h="1839708">
                <a:moveTo>
                  <a:pt x="0" y="0"/>
                </a:moveTo>
                <a:lnTo>
                  <a:pt x="1299633" y="0"/>
                </a:lnTo>
                <a:lnTo>
                  <a:pt x="1299633" y="1839708"/>
                </a:lnTo>
                <a:lnTo>
                  <a:pt x="0" y="1839708"/>
                </a:lnTo>
                <a:lnTo>
                  <a:pt x="0" y="0"/>
                </a:lnTo>
                <a:close/>
              </a:path>
            </a:pathLst>
          </a:custGeom>
          <a:blipFill>
            <a:blip r:embed="rId6"/>
            <a:stretch>
              <a:fillRect/>
            </a:stretch>
          </a:blipFill>
        </p:spPr>
        <p:txBody>
          <a:bodyPr/>
          <a:lstStyle/>
          <a:p>
            <a:endParaRPr lang="nb-NO" noProof="0"/>
          </a:p>
        </p:txBody>
      </p:sp>
      <p:sp>
        <p:nvSpPr>
          <p:cNvPr id="21" name="TextBox 21"/>
          <p:cNvSpPr txBox="1"/>
          <p:nvPr/>
        </p:nvSpPr>
        <p:spPr>
          <a:xfrm>
            <a:off x="672787" y="711635"/>
            <a:ext cx="9487044" cy="3577967"/>
          </a:xfrm>
          <a:prstGeom prst="rect">
            <a:avLst/>
          </a:prstGeom>
        </p:spPr>
        <p:txBody>
          <a:bodyPr lIns="0" tIns="0" rIns="0" bIns="0" rtlCol="0" anchor="t">
            <a:spAutoFit/>
          </a:bodyPr>
          <a:lstStyle/>
          <a:p>
            <a:pPr algn="l">
              <a:lnSpc>
                <a:spcPts val="1919"/>
              </a:lnSpc>
            </a:pPr>
            <a:r>
              <a:rPr lang="nb-NO" sz="1599" b="1" noProof="0" dirty="0">
                <a:solidFill>
                  <a:srgbClr val="000000"/>
                </a:solidFill>
                <a:latin typeface="Arial Bold"/>
                <a:ea typeface="Arial Bold"/>
                <a:cs typeface="Arial Bold"/>
                <a:sym typeface="Arial Bold"/>
              </a:rPr>
              <a:t>Tema for måneden: Natur og bærekraft</a:t>
            </a:r>
          </a:p>
          <a:p>
            <a:pPr algn="l">
              <a:lnSpc>
                <a:spcPts val="1319"/>
              </a:lnSpc>
            </a:pPr>
            <a:r>
              <a:rPr lang="nb-NO" sz="1099" b="1" noProof="0" dirty="0">
                <a:solidFill>
                  <a:srgbClr val="000000"/>
                </a:solidFill>
                <a:latin typeface="Arial Bold"/>
                <a:ea typeface="Arial Bold"/>
                <a:cs typeface="Arial Bold"/>
                <a:sym typeface="Arial Bold"/>
              </a:rPr>
              <a:t>Fagområdet: Natur, miljø og teknologi»</a:t>
            </a:r>
          </a:p>
          <a:p>
            <a:pPr algn="l">
              <a:lnSpc>
                <a:spcPts val="1319"/>
              </a:lnSpc>
            </a:pPr>
            <a:r>
              <a:rPr lang="nb-NO" sz="1099" noProof="0" dirty="0">
                <a:latin typeface="Arial"/>
                <a:ea typeface="Arial"/>
                <a:cs typeface="Arial"/>
                <a:sym typeface="Arial"/>
              </a:rPr>
              <a:t>I mars retter vi oppmerksomheten mot naturen og de spennende forandringene som skjer når vinteren gradvis går over til vår. Gjennom lek, utforsking og opplevelser i nærmiljøet får barna bli kjent med livet i naturen og utvikle respekt og omsorg for miljøet rundt seg.</a:t>
            </a:r>
          </a:p>
          <a:p>
            <a:pPr algn="l">
              <a:lnSpc>
                <a:spcPts val="1319"/>
              </a:lnSpc>
            </a:pPr>
            <a:r>
              <a:rPr lang="nb-NO" sz="1099" noProof="0" dirty="0">
                <a:latin typeface="Arial"/>
                <a:ea typeface="Arial"/>
                <a:cs typeface="Arial"/>
                <a:sym typeface="Arial"/>
              </a:rPr>
              <a:t>Vi bruker naturen som læringsarena og legger til rette for turer, undring og utforsking ute. Sammen ser vi etter vårtegn, undersøker planter og dyreliv, og følger med på hvordan naturen forandrer seg gjennom årstidene. Barna får erfaring med å observere, stille spørsmål, utforske og finne egne svar. Gjennom slike opplevelser utvikler de nysgjerrighet, kunnskap og forståelse for sammenhenger i naturen.</a:t>
            </a:r>
          </a:p>
          <a:p>
            <a:pPr algn="l">
              <a:lnSpc>
                <a:spcPts val="1319"/>
              </a:lnSpc>
            </a:pPr>
            <a:endParaRPr lang="nb-NO" sz="1099" noProof="0" dirty="0">
              <a:latin typeface="Arial"/>
              <a:ea typeface="Arial"/>
              <a:cs typeface="Arial"/>
              <a:sym typeface="Arial"/>
            </a:endParaRPr>
          </a:p>
          <a:p>
            <a:pPr algn="l">
              <a:lnSpc>
                <a:spcPts val="1319"/>
              </a:lnSpc>
            </a:pPr>
            <a:r>
              <a:rPr lang="nb-NO" sz="1099" noProof="0" dirty="0">
                <a:latin typeface="Arial"/>
                <a:ea typeface="Arial"/>
                <a:cs typeface="Arial"/>
                <a:sym typeface="Arial"/>
              </a:rPr>
              <a:t>Lek og språk er en naturlig del av arbeidet vårt. Gjennom samtaler, bøker, sanger og felles opplevelser setter vi ord på det vi ser og opplever. Vi arbeider med begreper knyttet til natur, miljø og bærekraft, og oppmuntrer barna til å dele tanker, ideer og undringer med hverandre.</a:t>
            </a:r>
          </a:p>
          <a:p>
            <a:pPr algn="l">
              <a:lnSpc>
                <a:spcPts val="1319"/>
              </a:lnSpc>
            </a:pPr>
            <a:r>
              <a:rPr lang="nb-NO" sz="1099" noProof="0" dirty="0">
                <a:latin typeface="Arial"/>
                <a:ea typeface="Arial"/>
                <a:cs typeface="Arial"/>
                <a:sym typeface="Arial"/>
              </a:rPr>
              <a:t>Gjennom aktiviteter og samtaler tilpasset barnas alder setter vi fokus på mangfold, inkludering og det at alle mennesker er forskjellige og verdifulle. Vi ønsker å fremme respekt, toleranse og forståelse for at ulikheter beriker fellesskapet vårt.</a:t>
            </a:r>
          </a:p>
          <a:p>
            <a:pPr algn="l">
              <a:lnSpc>
                <a:spcPts val="1319"/>
              </a:lnSpc>
            </a:pPr>
            <a:endParaRPr lang="nb-NO" sz="1099" noProof="0" dirty="0">
              <a:latin typeface="Arial"/>
              <a:ea typeface="Arial"/>
              <a:cs typeface="Arial"/>
              <a:sym typeface="Arial"/>
            </a:endParaRPr>
          </a:p>
          <a:p>
            <a:pPr algn="l">
              <a:lnSpc>
                <a:spcPts val="1319"/>
              </a:lnSpc>
            </a:pPr>
            <a:r>
              <a:rPr lang="nb-NO" sz="1099" noProof="0" dirty="0">
                <a:latin typeface="Arial"/>
                <a:ea typeface="Arial"/>
                <a:cs typeface="Arial"/>
                <a:sym typeface="Arial"/>
              </a:rPr>
              <a:t>Som en hyggelig avslutning før påske samles vi til påskelunsj for barna </a:t>
            </a:r>
            <a:r>
              <a:rPr lang="nb-NO" sz="1099" b="1" noProof="0" dirty="0">
                <a:latin typeface="Arial"/>
                <a:ea typeface="Arial"/>
                <a:cs typeface="Arial"/>
                <a:sym typeface="Arial"/>
              </a:rPr>
              <a:t>19. mars</a:t>
            </a:r>
            <a:r>
              <a:rPr lang="nb-NO" sz="1099" noProof="0" dirty="0">
                <a:latin typeface="Arial"/>
                <a:ea typeface="Arial"/>
                <a:cs typeface="Arial"/>
                <a:sym typeface="Arial"/>
              </a:rPr>
              <a:t>. Gjennom fellesskap rundt måltidet skaper vi gode opplevelser og bygger tradisjoner i barnehagen. Vi bruker også tiden før påske til formingsaktiviteter, fortellinger, sanger og samtaler knyttet til årstiden og påsketradisjoner.</a:t>
            </a:r>
          </a:p>
          <a:p>
            <a:pPr algn="l">
              <a:lnSpc>
                <a:spcPts val="1319"/>
              </a:lnSpc>
            </a:pPr>
            <a:br>
              <a:rPr lang="nb-NO" sz="1099" noProof="0" dirty="0">
                <a:latin typeface="Arial"/>
                <a:ea typeface="Arial"/>
                <a:cs typeface="Arial"/>
                <a:sym typeface="Arial"/>
              </a:rPr>
            </a:br>
            <a:r>
              <a:rPr lang="nb-NO" sz="1099" b="1" noProof="0" dirty="0">
                <a:latin typeface="Arial"/>
                <a:ea typeface="Arial"/>
                <a:cs typeface="Arial"/>
                <a:sym typeface="Arial"/>
              </a:rPr>
              <a:t>Barnehagen holder påskestengt fra 22. mars til </a:t>
            </a:r>
            <a:r>
              <a:rPr lang="nb-NO" sz="1099" b="1" dirty="0">
                <a:latin typeface="Arial"/>
                <a:ea typeface="Arial"/>
                <a:cs typeface="Arial"/>
                <a:sym typeface="Arial"/>
              </a:rPr>
              <a:t>29</a:t>
            </a:r>
            <a:r>
              <a:rPr lang="nb-NO" sz="1099" b="1" noProof="0" dirty="0">
                <a:latin typeface="Arial"/>
                <a:ea typeface="Arial"/>
                <a:cs typeface="Arial"/>
                <a:sym typeface="Arial"/>
              </a:rPr>
              <a:t>. mars.</a:t>
            </a:r>
          </a:p>
          <a:p>
            <a:pPr algn="l">
              <a:lnSpc>
                <a:spcPts val="1319"/>
              </a:lnSpc>
            </a:pPr>
            <a:r>
              <a:rPr lang="nb-NO" sz="1099" noProof="0" dirty="0">
                <a:latin typeface="Arial"/>
                <a:ea typeface="Arial"/>
                <a:cs typeface="Arial"/>
                <a:sym typeface="Arial"/>
              </a:rPr>
              <a:t>Vi ønsker at mars skal være en måned fylt med undring, utforsking og naturopplevelser, hvor barna får oppleve gleden ved å være ute, utvikle miljøbevissthet og styrke fellesskapet gjennom lek og gode opplevelser sammen.</a:t>
            </a:r>
          </a:p>
          <a:p>
            <a:pPr algn="l">
              <a:lnSpc>
                <a:spcPts val="1367"/>
              </a:lnSpc>
            </a:pPr>
            <a:endParaRPr lang="nb-NO" sz="1099" noProof="0" dirty="0">
              <a:solidFill>
                <a:srgbClr val="000000"/>
              </a:solidFill>
              <a:latin typeface="Arial"/>
              <a:ea typeface="Arial"/>
              <a:cs typeface="Arial"/>
              <a:sym typeface="Arial"/>
            </a:endParaRPr>
          </a:p>
        </p:txBody>
      </p:sp>
      <p:sp>
        <p:nvSpPr>
          <p:cNvPr id="22" name="TextBox 22"/>
          <p:cNvSpPr txBox="1"/>
          <p:nvPr/>
        </p:nvSpPr>
        <p:spPr>
          <a:xfrm>
            <a:off x="4792650" y="323536"/>
            <a:ext cx="1024014"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MARS</a:t>
            </a:r>
          </a:p>
        </p:txBody>
      </p:sp>
      <p:sp>
        <p:nvSpPr>
          <p:cNvPr id="23" name="TextBox 23"/>
          <p:cNvSpPr txBox="1"/>
          <p:nvPr/>
        </p:nvSpPr>
        <p:spPr>
          <a:xfrm>
            <a:off x="7259382" y="4533251"/>
            <a:ext cx="2789844" cy="524064"/>
          </a:xfrm>
          <a:prstGeom prst="rect">
            <a:avLst/>
          </a:prstGeom>
        </p:spPr>
        <p:txBody>
          <a:bodyPr lIns="0" tIns="0" rIns="0" bIns="0" rtlCol="0" anchor="t">
            <a:spAutoFit/>
          </a:bodyPr>
          <a:lstStyle/>
          <a:p>
            <a:pPr algn="ctr">
              <a:lnSpc>
                <a:spcPts val="1018"/>
              </a:lnSpc>
            </a:pPr>
            <a:r>
              <a:rPr lang="nb-NO" sz="1099" b="1" noProof="0">
                <a:solidFill>
                  <a:srgbClr val="000000"/>
                </a:solidFill>
                <a:latin typeface="Arial Bold"/>
                <a:ea typeface="Arial Bold"/>
                <a:cs typeface="Arial Bold"/>
                <a:sym typeface="Arial Bold"/>
              </a:rPr>
              <a:t>Månedens sanger:</a:t>
            </a:r>
          </a:p>
          <a:p>
            <a:pPr algn="ctr">
              <a:lnSpc>
                <a:spcPts val="1018"/>
              </a:lnSpc>
            </a:pPr>
            <a:r>
              <a:rPr lang="nb-NO" sz="1099" noProof="0">
                <a:solidFill>
                  <a:srgbClr val="000000"/>
                </a:solidFill>
                <a:latin typeface="Arial"/>
                <a:ea typeface="Arial"/>
                <a:cs typeface="Arial"/>
                <a:sym typeface="Arial"/>
              </a:rPr>
              <a:t>En liten kylling i egget lå. </a:t>
            </a:r>
          </a:p>
          <a:p>
            <a:pPr algn="ctr">
              <a:lnSpc>
                <a:spcPts val="1018"/>
              </a:lnSpc>
            </a:pPr>
            <a:r>
              <a:rPr lang="nb-NO" sz="1099" noProof="0">
                <a:solidFill>
                  <a:srgbClr val="000000"/>
                </a:solidFill>
                <a:latin typeface="Arial"/>
                <a:ea typeface="Arial"/>
                <a:cs typeface="Arial"/>
                <a:sym typeface="Arial"/>
              </a:rPr>
              <a:t>Nå </a:t>
            </a:r>
            <a:r>
              <a:rPr lang="nb-NO" sz="1099" noProof="0" err="1">
                <a:solidFill>
                  <a:srgbClr val="000000"/>
                </a:solidFill>
                <a:latin typeface="Arial"/>
                <a:ea typeface="Arial"/>
                <a:cs typeface="Arial"/>
                <a:sym typeface="Arial"/>
              </a:rPr>
              <a:t>skinnersola</a:t>
            </a:r>
            <a:r>
              <a:rPr lang="nb-NO" sz="1099" noProof="0">
                <a:solidFill>
                  <a:srgbClr val="000000"/>
                </a:solidFill>
                <a:latin typeface="Arial"/>
                <a:ea typeface="Arial"/>
                <a:cs typeface="Arial"/>
                <a:sym typeface="Arial"/>
              </a:rPr>
              <a:t> i vindus karmen</a:t>
            </a:r>
          </a:p>
          <a:p>
            <a:pPr algn="ctr">
              <a:lnSpc>
                <a:spcPts val="1018"/>
              </a:lnSpc>
            </a:pPr>
            <a:endParaRPr lang="nb-NO" sz="1099" noProof="0">
              <a:solidFill>
                <a:srgbClr val="000000"/>
              </a:solidFill>
              <a:latin typeface="Arial"/>
              <a:ea typeface="Arial"/>
              <a:cs typeface="Arial"/>
              <a:sym typeface="Arial"/>
            </a:endParaRPr>
          </a:p>
        </p:txBody>
      </p:sp>
      <p:pic>
        <p:nvPicPr>
          <p:cNvPr id="5" name="Bilde 4">
            <a:extLst>
              <a:ext uri="{FF2B5EF4-FFF2-40B4-BE49-F238E27FC236}">
                <a16:creationId xmlns:a16="http://schemas.microsoft.com/office/drawing/2014/main" id="{9548BBAF-A39C-5698-1691-EE1ECED65CB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4037" y="6008536"/>
            <a:ext cx="1253358" cy="1120956"/>
          </a:xfrm>
          <a:prstGeom prst="rect">
            <a:avLst/>
          </a:prstGeom>
        </p:spPr>
      </p:pic>
      <p:pic>
        <p:nvPicPr>
          <p:cNvPr id="12" name="Bilde 11">
            <a:extLst>
              <a:ext uri="{FF2B5EF4-FFF2-40B4-BE49-F238E27FC236}">
                <a16:creationId xmlns:a16="http://schemas.microsoft.com/office/drawing/2014/main" id="{2EC15C04-78F7-9138-672B-FA5D30F0D1E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61496" y="5802894"/>
            <a:ext cx="1022443" cy="138082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555159419"/>
              </p:ext>
            </p:extLst>
          </p:nvPr>
        </p:nvGraphicFramePr>
        <p:xfrm>
          <a:off x="1164131" y="806450"/>
          <a:ext cx="8887361" cy="6543122"/>
        </p:xfrm>
        <a:graphic>
          <a:graphicData uri="http://schemas.openxmlformats.org/drawingml/2006/table">
            <a:tbl>
              <a:tblPr/>
              <a:tblGrid>
                <a:gridCol w="552804">
                  <a:extLst>
                    <a:ext uri="{9D8B030D-6E8A-4147-A177-3AD203B41FA5}">
                      <a16:colId xmlns:a16="http://schemas.microsoft.com/office/drawing/2014/main" val="20000"/>
                    </a:ext>
                  </a:extLst>
                </a:gridCol>
                <a:gridCol w="1190651">
                  <a:extLst>
                    <a:ext uri="{9D8B030D-6E8A-4147-A177-3AD203B41FA5}">
                      <a16:colId xmlns:a16="http://schemas.microsoft.com/office/drawing/2014/main" val="20001"/>
                    </a:ext>
                  </a:extLst>
                </a:gridCol>
                <a:gridCol w="1190651">
                  <a:extLst>
                    <a:ext uri="{9D8B030D-6E8A-4147-A177-3AD203B41FA5}">
                      <a16:colId xmlns:a16="http://schemas.microsoft.com/office/drawing/2014/main" val="20002"/>
                    </a:ext>
                  </a:extLst>
                </a:gridCol>
                <a:gridCol w="1190651">
                  <a:extLst>
                    <a:ext uri="{9D8B030D-6E8A-4147-A177-3AD203B41FA5}">
                      <a16:colId xmlns:a16="http://schemas.microsoft.com/office/drawing/2014/main" val="20003"/>
                    </a:ext>
                  </a:extLst>
                </a:gridCol>
                <a:gridCol w="1190651">
                  <a:extLst>
                    <a:ext uri="{9D8B030D-6E8A-4147-A177-3AD203B41FA5}">
                      <a16:colId xmlns:a16="http://schemas.microsoft.com/office/drawing/2014/main" val="20004"/>
                    </a:ext>
                  </a:extLst>
                </a:gridCol>
                <a:gridCol w="1190651">
                  <a:extLst>
                    <a:ext uri="{9D8B030D-6E8A-4147-A177-3AD203B41FA5}">
                      <a16:colId xmlns:a16="http://schemas.microsoft.com/office/drawing/2014/main" val="20005"/>
                    </a:ext>
                  </a:extLst>
                </a:gridCol>
                <a:gridCol w="1190651">
                  <a:extLst>
                    <a:ext uri="{9D8B030D-6E8A-4147-A177-3AD203B41FA5}">
                      <a16:colId xmlns:a16="http://schemas.microsoft.com/office/drawing/2014/main" val="20006"/>
                    </a:ext>
                  </a:extLst>
                </a:gridCol>
                <a:gridCol w="1190651">
                  <a:extLst>
                    <a:ext uri="{9D8B030D-6E8A-4147-A177-3AD203B41FA5}">
                      <a16:colId xmlns:a16="http://schemas.microsoft.com/office/drawing/2014/main" val="20007"/>
                    </a:ext>
                  </a:extLst>
                </a:gridCol>
              </a:tblGrid>
              <a:tr h="373066">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dirty="0">
                          <a:solidFill>
                            <a:srgbClr val="000000"/>
                          </a:solidFill>
                          <a:latin typeface="Arial Bold"/>
                          <a:ea typeface="Arial Bold"/>
                          <a:cs typeface="Arial Bold"/>
                          <a:sym typeface="Arial Bold"/>
                        </a:rPr>
                        <a:t>ONSDAG</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873561">
                <a:tc>
                  <a:txBody>
                    <a:bodyPr/>
                    <a:lstStyle/>
                    <a:p>
                      <a:pPr algn="ctr">
                        <a:lnSpc>
                          <a:spcPts val="2159"/>
                        </a:lnSpc>
                        <a:defRPr/>
                      </a:pPr>
                      <a:r>
                        <a:rPr lang="nb-NO" sz="1799" b="1" noProof="0">
                          <a:solidFill>
                            <a:srgbClr val="000000"/>
                          </a:solidFill>
                          <a:latin typeface="Arial Bold"/>
                          <a:ea typeface="Arial Bold"/>
                          <a:cs typeface="Arial Bold"/>
                          <a:sym typeface="Arial Bold"/>
                        </a:rPr>
                        <a:t>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3</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908">
                <a:tc>
                  <a:txBody>
                    <a:bodyPr/>
                    <a:lstStyle/>
                    <a:p>
                      <a:pPr algn="ctr">
                        <a:lnSpc>
                          <a:spcPts val="2159"/>
                        </a:lnSpc>
                        <a:defRPr/>
                      </a:pPr>
                      <a:r>
                        <a:rPr lang="nb-NO" sz="1799" b="1" noProof="0">
                          <a:solidFill>
                            <a:srgbClr val="000000"/>
                          </a:solidFill>
                          <a:latin typeface="Arial Bold"/>
                          <a:ea typeface="Arial Bold"/>
                          <a:cs typeface="Arial Bold"/>
                          <a:sym typeface="Arial Bold"/>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Oda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p>
                      <a:pPr algn="l">
                        <a:lnSpc>
                          <a:spcPts val="1439"/>
                        </a:lnSpc>
                      </a:pPr>
                      <a:r>
                        <a:rPr lang="nb-NO" sz="1199" noProof="0">
                          <a:solidFill>
                            <a:srgbClr val="000000"/>
                          </a:solidFill>
                          <a:latin typeface="Arial"/>
                          <a:ea typeface="Arial"/>
                          <a:cs typeface="Arial"/>
                          <a:sym typeface="Arial"/>
                        </a:rPr>
                        <a:t>Barnehage</a:t>
                      </a:r>
                      <a:br>
                        <a:rPr lang="nb-NO" sz="1199" noProof="0">
                          <a:solidFill>
                            <a:srgbClr val="000000"/>
                          </a:solidFill>
                          <a:latin typeface="Arial"/>
                          <a:ea typeface="Arial"/>
                          <a:cs typeface="Arial"/>
                          <a:sym typeface="Arial"/>
                        </a:rPr>
                      </a:br>
                      <a:r>
                        <a:rPr lang="nb-NO" sz="1199" noProof="0">
                          <a:solidFill>
                            <a:srgbClr val="000000"/>
                          </a:solidFill>
                          <a:latin typeface="Arial"/>
                          <a:ea typeface="Arial"/>
                          <a:cs typeface="Arial"/>
                          <a:sym typeface="Arial"/>
                        </a:rPr>
                        <a:t>dagen «lesing»</a:t>
                      </a: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12</a:t>
                      </a:r>
                      <a:endParaRPr lang="nb-NO" sz="1100" noProof="0" dirty="0"/>
                    </a:p>
                    <a:p>
                      <a:pPr algn="l">
                        <a:lnSpc>
                          <a:spcPts val="1439"/>
                        </a:lnSpc>
                      </a:pPr>
                      <a:r>
                        <a:rPr lang="nb-NO" sz="1199" b="1" noProof="0" dirty="0">
                          <a:solidFill>
                            <a:srgbClr val="000000"/>
                          </a:solidFill>
                          <a:latin typeface="Arial Bold"/>
                          <a:ea typeface="Arial Bold"/>
                          <a:cs typeface="Arial Bold"/>
                          <a:sym typeface="Arial Bold"/>
                        </a:rPr>
                        <a:t>Hipp hurra for Sofie 4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Tove</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62710">
                <a:tc>
                  <a:txBody>
                    <a:bodyPr/>
                    <a:lstStyle/>
                    <a:p>
                      <a:pPr algn="ctr">
                        <a:lnSpc>
                          <a:spcPts val="2159"/>
                        </a:lnSpc>
                        <a:defRPr/>
                      </a:pPr>
                      <a:r>
                        <a:rPr lang="nb-NO" sz="1799" b="1" noProof="0">
                          <a:solidFill>
                            <a:srgbClr val="000000"/>
                          </a:solidFill>
                          <a:latin typeface="Arial Bold"/>
                          <a:ea typeface="Arial Bold"/>
                          <a:cs typeface="Arial Bold"/>
                          <a:sym typeface="Arial Bold"/>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19</a:t>
                      </a:r>
                      <a:endParaRPr lang="nb-NO" sz="1100" noProof="0" dirty="0"/>
                    </a:p>
                    <a:p>
                      <a:pPr algn="l">
                        <a:lnSpc>
                          <a:spcPts val="1439"/>
                        </a:lnSpc>
                      </a:pPr>
                      <a:r>
                        <a:rPr lang="nb-NO" sz="1199" b="1" noProof="0" dirty="0">
                          <a:solidFill>
                            <a:srgbClr val="000000"/>
                          </a:solidFill>
                          <a:latin typeface="Arial"/>
                          <a:ea typeface="Arial"/>
                          <a:cs typeface="Arial"/>
                          <a:sym typeface="Arial"/>
                        </a:rPr>
                        <a:t>Påskelunsj</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p>
                      <a:pPr algn="l">
                        <a:lnSpc>
                          <a:spcPts val="1439"/>
                        </a:lnSpc>
                      </a:pPr>
                      <a:r>
                        <a:rPr lang="nb-NO" sz="1199" noProof="0">
                          <a:solidFill>
                            <a:srgbClr val="000000"/>
                          </a:solidFill>
                          <a:latin typeface="Arial"/>
                          <a:ea typeface="Arial"/>
                          <a:cs typeface="Arial"/>
                          <a:sym typeface="Arial"/>
                        </a:rPr>
                        <a:t>Palmesøndag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062710">
                <a:tc>
                  <a:txBody>
                    <a:bodyPr/>
                    <a:lstStyle/>
                    <a:p>
                      <a:pPr algn="ctr">
                        <a:lnSpc>
                          <a:spcPts val="2159"/>
                        </a:lnSpc>
                        <a:defRPr/>
                      </a:pPr>
                      <a:r>
                        <a:rPr lang="nb-NO" sz="1799" b="1" noProof="0">
                          <a:solidFill>
                            <a:srgbClr val="000000"/>
                          </a:solidFill>
                          <a:latin typeface="Arial Bold"/>
                          <a:ea typeface="Arial Bold"/>
                          <a:cs typeface="Arial Bold"/>
                          <a:sym typeface="Arial Bold"/>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dirty="0">
                          <a:solidFill>
                            <a:srgbClr val="000000"/>
                          </a:solidFill>
                          <a:latin typeface="Arial"/>
                          <a:ea typeface="Arial"/>
                          <a:cs typeface="Arial"/>
                          <a:sym typeface="Arial"/>
                        </a:rPr>
                        <a:t>22</a:t>
                      </a:r>
                    </a:p>
                    <a:p>
                      <a:pPr algn="l">
                        <a:lnSpc>
                          <a:spcPts val="1439"/>
                        </a:lnSpc>
                        <a:defRPr/>
                      </a:pPr>
                      <a:r>
                        <a:rPr lang="nb-NO" sz="1199" noProof="0" dirty="0">
                          <a:solidFill>
                            <a:srgbClr val="000000"/>
                          </a:solidFill>
                          <a:latin typeface="Arial"/>
                          <a:cs typeface="Arial"/>
                          <a:sym typeface="Arial"/>
                        </a:rPr>
                        <a:t>Barnehagen</a:t>
                      </a:r>
                    </a:p>
                    <a:p>
                      <a:pPr algn="l">
                        <a:lnSpc>
                          <a:spcPts val="1439"/>
                        </a:lnSpc>
                        <a:defRPr/>
                      </a:pPr>
                      <a:r>
                        <a:rPr lang="nb-NO" sz="1199" noProof="0" dirty="0">
                          <a:solidFill>
                            <a:srgbClr val="000000"/>
                          </a:solidFill>
                          <a:latin typeface="Arial"/>
                          <a:cs typeface="Arial"/>
                          <a:sym typeface="Arial"/>
                        </a:rPr>
                        <a:t>stengt</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dirty="0">
                          <a:solidFill>
                            <a:srgbClr val="000000"/>
                          </a:solidFill>
                          <a:latin typeface="Arial"/>
                          <a:ea typeface="Arial"/>
                          <a:cs typeface="Arial"/>
                          <a:sym typeface="Arial"/>
                        </a:rPr>
                        <a:t>23</a:t>
                      </a:r>
                    </a:p>
                    <a:p>
                      <a:pPr algn="l">
                        <a:lnSpc>
                          <a:spcPts val="1439"/>
                        </a:lnSpc>
                        <a:defRPr/>
                      </a:pPr>
                      <a:r>
                        <a:rPr lang="nb-NO" sz="1199" noProof="0" dirty="0">
                          <a:solidFill>
                            <a:srgbClr val="000000"/>
                          </a:solidFill>
                          <a:latin typeface="Arial"/>
                          <a:cs typeface="Arial"/>
                          <a:sym typeface="Arial"/>
                        </a:rPr>
                        <a:t>Barnehagen stengt</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dirty="0">
                          <a:solidFill>
                            <a:srgbClr val="000000"/>
                          </a:solidFill>
                          <a:latin typeface="Arial"/>
                          <a:cs typeface="Arial"/>
                          <a:sym typeface="Arial"/>
                        </a:rPr>
                        <a:t>24</a:t>
                      </a:r>
                    </a:p>
                    <a:p>
                      <a:pPr algn="l">
                        <a:lnSpc>
                          <a:spcPts val="1439"/>
                        </a:lnSpc>
                        <a:defRPr/>
                      </a:pPr>
                      <a:r>
                        <a:rPr lang="nb-NO" sz="1199" noProof="0" dirty="0">
                          <a:solidFill>
                            <a:srgbClr val="000000"/>
                          </a:solidFill>
                          <a:latin typeface="Arial"/>
                          <a:cs typeface="Arial"/>
                          <a:sym typeface="Arial"/>
                        </a:rPr>
                        <a:t>Barnehagen stengt</a:t>
                      </a:r>
                    </a:p>
                    <a:p>
                      <a:pPr algn="l">
                        <a:lnSpc>
                          <a:spcPts val="1439"/>
                        </a:lnSpc>
                        <a:defRPr/>
                      </a:pPr>
                      <a:endParaRPr lang="nb-NO" sz="1199" noProof="0" dirty="0">
                        <a:solidFill>
                          <a:srgbClr val="000000"/>
                        </a:solidFill>
                        <a:latin typeface="Arial"/>
                        <a:cs typeface="Arial"/>
                        <a:sym typeface="Arial"/>
                      </a:endParaRPr>
                    </a:p>
                    <a:p>
                      <a:pPr algn="l">
                        <a:lnSpc>
                          <a:spcPts val="1439"/>
                        </a:lnSpc>
                        <a:defRPr/>
                      </a:pPr>
                      <a:endParaRPr lang="nb-NO" sz="1199" noProof="0" dirty="0">
                        <a:solidFill>
                          <a:srgbClr val="000000"/>
                        </a:solidFill>
                        <a:latin typeface="Arial"/>
                        <a:cs typeface="Arial"/>
                        <a:sym typeface="Arial"/>
                      </a:endParaRPr>
                    </a:p>
                    <a:p>
                      <a:pPr algn="l">
                        <a:lnSpc>
                          <a:spcPts val="1439"/>
                        </a:lnSpc>
                        <a:defRPr/>
                      </a:pPr>
                      <a:endParaRPr lang="nb-NO" sz="1199" noProof="0" dirty="0">
                        <a:solidFill>
                          <a:srgbClr val="000000"/>
                        </a:solidFill>
                        <a:latin typeface="Arial"/>
                        <a:cs typeface="Arial"/>
                        <a:sym typeface="Arial"/>
                      </a:endParaRPr>
                    </a:p>
                    <a:p>
                      <a:pPr algn="l">
                        <a:lnSpc>
                          <a:spcPts val="1439"/>
                        </a:lnSpc>
                        <a:defRPr/>
                      </a:pPr>
                      <a:endParaRPr lang="nb-NO" sz="1199" noProof="0" dirty="0">
                        <a:solidFill>
                          <a:srgbClr val="000000"/>
                        </a:solidFill>
                        <a:latin typeface="Arial"/>
                        <a:cs typeface="Arial"/>
                        <a:sym typeface="Arial"/>
                      </a:endParaRPr>
                    </a:p>
                    <a:p>
                      <a:pPr algn="l">
                        <a:lnSpc>
                          <a:spcPts val="143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p>
                      <a:pPr algn="l">
                        <a:lnSpc>
                          <a:spcPts val="1439"/>
                        </a:lnSpc>
                      </a:pPr>
                      <a:r>
                        <a:rPr lang="nb-NO" sz="1199" noProof="0">
                          <a:solidFill>
                            <a:srgbClr val="000000"/>
                          </a:solidFill>
                          <a:latin typeface="Arial"/>
                          <a:ea typeface="Arial"/>
                          <a:cs typeface="Arial"/>
                          <a:sym typeface="Arial"/>
                        </a:rPr>
                        <a:t>Skjærtorsdag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p>
                      <a:pPr algn="l">
                        <a:lnSpc>
                          <a:spcPts val="1439"/>
                        </a:lnSpc>
                      </a:pPr>
                      <a:r>
                        <a:rPr lang="nb-NO" sz="1199" noProof="0">
                          <a:solidFill>
                            <a:srgbClr val="000000"/>
                          </a:solidFill>
                          <a:latin typeface="Arial"/>
                          <a:ea typeface="Arial"/>
                          <a:cs typeface="Arial"/>
                          <a:sym typeface="Arial"/>
                        </a:rPr>
                        <a:t>Langfredag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Mina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p>
                      <a:pPr algn="l">
                        <a:lnSpc>
                          <a:spcPts val="1439"/>
                        </a:lnSpc>
                      </a:pPr>
                      <a:r>
                        <a:rPr lang="nb-NO" sz="1199" noProof="0">
                          <a:solidFill>
                            <a:srgbClr val="000000"/>
                          </a:solidFill>
                          <a:latin typeface="Arial"/>
                          <a:ea typeface="Arial"/>
                          <a:cs typeface="Arial"/>
                          <a:sym typeface="Arial"/>
                        </a:rPr>
                        <a:t>Påskedag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r h="1062710">
                <a:tc>
                  <a:txBody>
                    <a:bodyPr/>
                    <a:lstStyle/>
                    <a:p>
                      <a:pPr algn="ctr">
                        <a:lnSpc>
                          <a:spcPts val="2159"/>
                        </a:lnSpc>
                        <a:defRPr/>
                      </a:pPr>
                      <a:r>
                        <a:rPr lang="nb-NO" sz="1799" b="1" noProof="0">
                          <a:solidFill>
                            <a:srgbClr val="000000"/>
                          </a:solidFill>
                          <a:latin typeface="Arial Bold"/>
                          <a:ea typeface="Arial Bold"/>
                          <a:cs typeface="Arial Bold"/>
                          <a:sym typeface="Arial Bold"/>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p>
                      <a:pPr algn="l">
                        <a:lnSpc>
                          <a:spcPts val="1439"/>
                        </a:lnSpc>
                      </a:pPr>
                      <a:r>
                        <a:rPr lang="nb-NO" sz="1199" noProof="0">
                          <a:solidFill>
                            <a:srgbClr val="000000"/>
                          </a:solidFill>
                          <a:latin typeface="Arial"/>
                          <a:ea typeface="Arial"/>
                          <a:cs typeface="Arial"/>
                          <a:sym typeface="Arial"/>
                        </a:rPr>
                        <a:t>2. påskedag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dirty="0">
                          <a:solidFill>
                            <a:srgbClr val="000000"/>
                          </a:solidFill>
                          <a:latin typeface="Arial"/>
                          <a:ea typeface="Arial"/>
                          <a:cs typeface="Arial"/>
                          <a:sym typeface="Arial"/>
                        </a:rPr>
                        <a:t>30</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bg1"/>
                    </a:solidFill>
                  </a:tcPr>
                </a:tc>
                <a:tc>
                  <a:txBody>
                    <a:bodyPr/>
                    <a:lstStyle/>
                    <a:p>
                      <a:pPr algn="l">
                        <a:lnSpc>
                          <a:spcPts val="1439"/>
                        </a:lnSpc>
                        <a:defRPr/>
                      </a:pPr>
                      <a:r>
                        <a:rPr lang="nb-NO" sz="1199" noProof="0" dirty="0">
                          <a:solidFill>
                            <a:srgbClr val="000000"/>
                          </a:solidFill>
                          <a:latin typeface="Arial"/>
                          <a:ea typeface="Arial"/>
                          <a:cs typeface="Arial"/>
                          <a:sym typeface="Arial"/>
                        </a:rPr>
                        <a:t>31</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chemeClr val="bg1"/>
                    </a:solidFill>
                  </a:tcPr>
                </a:tc>
                <a:tc>
                  <a:txBody>
                    <a:bodyPr/>
                    <a:lstStyle/>
                    <a:p>
                      <a:pPr algn="l">
                        <a:lnSpc>
                          <a:spcPts val="1679"/>
                        </a:lnSpc>
                        <a:defRPr/>
                      </a:pPr>
                      <a:endParaRPr lang="nb-NO" sz="1100" noProof="0" dirty="0"/>
                    </a:p>
                    <a:p>
                      <a:pPr algn="l">
                        <a:lnSpc>
                          <a:spcPts val="1679"/>
                        </a:lnSpc>
                        <a:defRPr/>
                      </a:pPr>
                      <a:endParaRPr lang="nb-NO" sz="1100" noProof="0" dirty="0"/>
                    </a:p>
                    <a:p>
                      <a:pPr algn="l">
                        <a:lnSpc>
                          <a:spcPts val="1679"/>
                        </a:lnSpc>
                        <a:defRPr/>
                      </a:pPr>
                      <a:endParaRPr lang="nb-NO" sz="1100" noProof="0" dirty="0"/>
                    </a:p>
                    <a:p>
                      <a:pPr algn="l">
                        <a:lnSpc>
                          <a:spcPts val="1679"/>
                        </a:lnSpc>
                        <a:defRPr/>
                      </a:pPr>
                      <a:endParaRPr lang="nb-NO" sz="1100" noProof="0" dirty="0"/>
                    </a:p>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39929" y="3073764"/>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2027 . MARS</a:t>
            </a:r>
          </a:p>
        </p:txBody>
      </p:sp>
      <p:grpSp>
        <p:nvGrpSpPr>
          <p:cNvPr id="4" name="Group 4"/>
          <p:cNvGrpSpPr/>
          <p:nvPr/>
        </p:nvGrpSpPr>
        <p:grpSpPr>
          <a:xfrm>
            <a:off x="7861300" y="5607050"/>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6" name="Group 6"/>
          <p:cNvGrpSpPr/>
          <p:nvPr/>
        </p:nvGrpSpPr>
        <p:grpSpPr>
          <a:xfrm>
            <a:off x="1899150" y="2690963"/>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6702085" y="2674487"/>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9095024" y="2669833"/>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2" name="Group 12"/>
          <p:cNvGrpSpPr/>
          <p:nvPr/>
        </p:nvGrpSpPr>
        <p:grpSpPr>
          <a:xfrm>
            <a:off x="6642100" y="3834712"/>
            <a:ext cx="841229" cy="705231"/>
            <a:chOff x="0" y="0"/>
            <a:chExt cx="1121639" cy="940308"/>
          </a:xfrm>
        </p:grpSpPr>
        <p:sp>
          <p:nvSpPr>
            <p:cNvPr id="13" name="Freeform 13"/>
            <p:cNvSpPr/>
            <p:nvPr/>
          </p:nvSpPr>
          <p:spPr>
            <a:xfrm>
              <a:off x="0" y="0"/>
              <a:ext cx="1121664" cy="940308"/>
            </a:xfrm>
            <a:custGeom>
              <a:avLst/>
              <a:gdLst/>
              <a:ahLst/>
              <a:cxnLst/>
              <a:rect l="l" t="t" r="r" b="b"/>
              <a:pathLst>
                <a:path w="1121664" h="940308">
                  <a:moveTo>
                    <a:pt x="0" y="0"/>
                  </a:moveTo>
                  <a:lnTo>
                    <a:pt x="1121664" y="0"/>
                  </a:lnTo>
                  <a:lnTo>
                    <a:pt x="1121664" y="940308"/>
                  </a:lnTo>
                  <a:lnTo>
                    <a:pt x="0" y="940308"/>
                  </a:lnTo>
                  <a:lnTo>
                    <a:pt x="0" y="0"/>
                  </a:lnTo>
                  <a:close/>
                </a:path>
              </a:pathLst>
            </a:custGeom>
            <a:blipFill>
              <a:blip r:embed="rId4"/>
              <a:stretch>
                <a:fillRect r="2" b="-37"/>
              </a:stretch>
            </a:blipFill>
          </p:spPr>
          <p:txBody>
            <a:bodyPr/>
            <a:lstStyle/>
            <a:p>
              <a:endParaRPr lang="nb-NO" noProof="0" dirty="0"/>
            </a:p>
          </p:txBody>
        </p:sp>
      </p:grpSp>
      <p:pic>
        <p:nvPicPr>
          <p:cNvPr id="17" name="Bilde 16">
            <a:extLst>
              <a:ext uri="{FF2B5EF4-FFF2-40B4-BE49-F238E27FC236}">
                <a16:creationId xmlns:a16="http://schemas.microsoft.com/office/drawing/2014/main" id="{B504DAD3-873A-B044-3F08-5D07643A8353}"/>
              </a:ext>
            </a:extLst>
          </p:cNvPr>
          <p:cNvPicPr>
            <a:picLocks noChangeAspect="1"/>
          </p:cNvPicPr>
          <p:nvPr/>
        </p:nvPicPr>
        <p:blipFill>
          <a:blip r:embed="rId5" cstate="print">
            <a:extLst>
              <a:ext uri="{28A0092B-C50C-407E-A947-70E740481C1C}">
                <a14:useLocalDpi xmlns:a14="http://schemas.microsoft.com/office/drawing/2010/main" val="0"/>
              </a:ext>
            </a:extLst>
          </a:blip>
          <a:srcRect t="10673" b="13697"/>
          <a:stretch>
            <a:fillRect/>
          </a:stretch>
        </p:blipFill>
        <p:spPr>
          <a:xfrm>
            <a:off x="3068414" y="2700458"/>
            <a:ext cx="809719" cy="86613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036033" y="4395432"/>
            <a:ext cx="2868282" cy="2802692"/>
          </a:xfrm>
          <a:custGeom>
            <a:avLst/>
            <a:gdLst/>
            <a:ahLst/>
            <a:cxnLst/>
            <a:rect l="l" t="t" r="r" b="b"/>
            <a:pathLst>
              <a:path w="2868282" h="2802692">
                <a:moveTo>
                  <a:pt x="0" y="0"/>
                </a:moveTo>
                <a:lnTo>
                  <a:pt x="2868283" y="0"/>
                </a:lnTo>
                <a:lnTo>
                  <a:pt x="2868283" y="2802691"/>
                </a:lnTo>
                <a:lnTo>
                  <a:pt x="0" y="2802691"/>
                </a:lnTo>
                <a:lnTo>
                  <a:pt x="0" y="0"/>
                </a:lnTo>
                <a:close/>
              </a:path>
            </a:pathLst>
          </a:custGeom>
          <a:blipFill>
            <a:blip>
              <a:extLst>
                <a:ext uri="{96DAC541-7B7A-43D3-8B79-37D633B846F1}">
                  <asvg:svgBlip xmlns:asvg="http://schemas.microsoft.com/office/drawing/2016/SVG/main" r:embed="rId3"/>
                </a:ext>
              </a:extLst>
            </a:blip>
            <a:stretch>
              <a:fillRect t="-7630"/>
            </a:stretch>
          </a:blipFill>
        </p:spPr>
        <p:txBody>
          <a:bodyPr/>
          <a:lstStyle/>
          <a:p>
            <a:endParaRPr lang="nb-NO" noProof="0"/>
          </a:p>
        </p:txBody>
      </p:sp>
      <p:sp>
        <p:nvSpPr>
          <p:cNvPr id="3" name="Freeform 3"/>
          <p:cNvSpPr/>
          <p:nvPr/>
        </p:nvSpPr>
        <p:spPr>
          <a:xfrm>
            <a:off x="3775541" y="4402069"/>
            <a:ext cx="2676257" cy="2796054"/>
          </a:xfrm>
          <a:custGeom>
            <a:avLst/>
            <a:gdLst/>
            <a:ahLst/>
            <a:cxnLst/>
            <a:rect l="l" t="t" r="r" b="b"/>
            <a:pathLst>
              <a:path w="2676257" h="2796054">
                <a:moveTo>
                  <a:pt x="0" y="0"/>
                </a:moveTo>
                <a:lnTo>
                  <a:pt x="2676256" y="0"/>
                </a:lnTo>
                <a:lnTo>
                  <a:pt x="2676256" y="2796054"/>
                </a:lnTo>
                <a:lnTo>
                  <a:pt x="0" y="2796054"/>
                </a:lnTo>
                <a:lnTo>
                  <a:pt x="0" y="0"/>
                </a:lnTo>
                <a:close/>
              </a:path>
            </a:pathLst>
          </a:custGeom>
          <a:blipFill>
            <a:blip>
              <a:extLst>
                <a:ext uri="{96DAC541-7B7A-43D3-8B79-37D633B846F1}">
                  <asvg:svgBlip xmlns:asvg="http://schemas.microsoft.com/office/drawing/2016/SVG/main" r:embed="rId4"/>
                </a:ext>
              </a:extLst>
            </a:blip>
            <a:stretch>
              <a:fillRect t="-7890"/>
            </a:stretch>
          </a:blipFill>
        </p:spPr>
        <p:txBody>
          <a:bodyPr/>
          <a:lstStyle/>
          <a:p>
            <a:endParaRPr lang="nb-NO" noProof="0"/>
          </a:p>
        </p:txBody>
      </p:sp>
      <p:grpSp>
        <p:nvGrpSpPr>
          <p:cNvPr id="4" name="Group 4"/>
          <p:cNvGrpSpPr/>
          <p:nvPr/>
        </p:nvGrpSpPr>
        <p:grpSpPr>
          <a:xfrm>
            <a:off x="7523544" y="5220685"/>
            <a:ext cx="820075" cy="1152184"/>
            <a:chOff x="0" y="0"/>
            <a:chExt cx="1493114" cy="2097786"/>
          </a:xfrm>
        </p:grpSpPr>
        <p:sp>
          <p:nvSpPr>
            <p:cNvPr id="5" name="Freeform 5"/>
            <p:cNvSpPr/>
            <p:nvPr/>
          </p:nvSpPr>
          <p:spPr>
            <a:xfrm>
              <a:off x="0" y="0"/>
              <a:ext cx="1493139" cy="2097786"/>
            </a:xfrm>
            <a:custGeom>
              <a:avLst/>
              <a:gdLst/>
              <a:ahLst/>
              <a:cxnLst/>
              <a:rect l="l" t="t" r="r" b="b"/>
              <a:pathLst>
                <a:path w="1493139" h="2097786">
                  <a:moveTo>
                    <a:pt x="0" y="0"/>
                  </a:moveTo>
                  <a:lnTo>
                    <a:pt x="1493139" y="0"/>
                  </a:lnTo>
                  <a:lnTo>
                    <a:pt x="1493139" y="2097786"/>
                  </a:lnTo>
                  <a:lnTo>
                    <a:pt x="0" y="2097786"/>
                  </a:lnTo>
                  <a:lnTo>
                    <a:pt x="0" y="0"/>
                  </a:lnTo>
                  <a:close/>
                </a:path>
              </a:pathLst>
            </a:custGeom>
            <a:blipFill>
              <a:blip r:embed="rId5"/>
              <a:stretch>
                <a:fillRect l="-49333" r="-49330"/>
              </a:stretch>
            </a:blipFill>
          </p:spPr>
          <p:txBody>
            <a:bodyPr/>
            <a:lstStyle/>
            <a:p>
              <a:endParaRPr lang="nb-NO" noProof="0"/>
            </a:p>
          </p:txBody>
        </p:sp>
      </p:grpSp>
      <p:grpSp>
        <p:nvGrpSpPr>
          <p:cNvPr id="6" name="Group 6"/>
          <p:cNvGrpSpPr/>
          <p:nvPr/>
        </p:nvGrpSpPr>
        <p:grpSpPr>
          <a:xfrm>
            <a:off x="8616667" y="5220685"/>
            <a:ext cx="814962" cy="1152184"/>
            <a:chOff x="0" y="0"/>
            <a:chExt cx="1483804" cy="2097786"/>
          </a:xfrm>
        </p:grpSpPr>
        <p:sp>
          <p:nvSpPr>
            <p:cNvPr id="7" name="Freeform 7"/>
            <p:cNvSpPr/>
            <p:nvPr/>
          </p:nvSpPr>
          <p:spPr>
            <a:xfrm>
              <a:off x="0" y="0"/>
              <a:ext cx="1483741" cy="2097786"/>
            </a:xfrm>
            <a:custGeom>
              <a:avLst/>
              <a:gdLst/>
              <a:ahLst/>
              <a:cxnLst/>
              <a:rect l="l" t="t" r="r" b="b"/>
              <a:pathLst>
                <a:path w="1483741" h="2097786">
                  <a:moveTo>
                    <a:pt x="0" y="0"/>
                  </a:moveTo>
                  <a:lnTo>
                    <a:pt x="1483741" y="0"/>
                  </a:lnTo>
                  <a:lnTo>
                    <a:pt x="1483741" y="2097786"/>
                  </a:lnTo>
                  <a:lnTo>
                    <a:pt x="0" y="2097786"/>
                  </a:lnTo>
                  <a:lnTo>
                    <a:pt x="0" y="0"/>
                  </a:lnTo>
                  <a:close/>
                </a:path>
              </a:pathLst>
            </a:custGeom>
            <a:blipFill>
              <a:blip r:embed="rId6"/>
              <a:stretch>
                <a:fillRect l="-49958" r="-49963"/>
              </a:stretch>
            </a:blipFill>
          </p:spPr>
          <p:txBody>
            <a:bodyPr/>
            <a:lstStyle/>
            <a:p>
              <a:endParaRPr lang="nb-NO" noProof="0"/>
            </a:p>
          </p:txBody>
        </p:sp>
      </p:grpSp>
      <p:grpSp>
        <p:nvGrpSpPr>
          <p:cNvPr id="18" name="Group 18"/>
          <p:cNvGrpSpPr/>
          <p:nvPr/>
        </p:nvGrpSpPr>
        <p:grpSpPr>
          <a:xfrm>
            <a:off x="513266" y="4423943"/>
            <a:ext cx="2733132" cy="2774180"/>
            <a:chOff x="0" y="0"/>
            <a:chExt cx="3644176" cy="3698907"/>
          </a:xfrm>
        </p:grpSpPr>
        <p:sp>
          <p:nvSpPr>
            <p:cNvPr id="19" name="Freeform 19"/>
            <p:cNvSpPr/>
            <p:nvPr/>
          </p:nvSpPr>
          <p:spPr>
            <a:xfrm>
              <a:off x="0" y="0"/>
              <a:ext cx="3644138" cy="3698858"/>
            </a:xfrm>
            <a:custGeom>
              <a:avLst/>
              <a:gdLst/>
              <a:ahLst/>
              <a:cxnLst/>
              <a:rect l="l" t="t" r="r" b="b"/>
              <a:pathLst>
                <a:path w="3644138" h="3698858">
                  <a:moveTo>
                    <a:pt x="0" y="0"/>
                  </a:moveTo>
                  <a:lnTo>
                    <a:pt x="3644138" y="0"/>
                  </a:lnTo>
                  <a:lnTo>
                    <a:pt x="3644138" y="3698858"/>
                  </a:lnTo>
                  <a:lnTo>
                    <a:pt x="0" y="3698858"/>
                  </a:lnTo>
                  <a:close/>
                </a:path>
              </a:pathLst>
            </a:custGeom>
            <a:solidFill>
              <a:srgbClr val="7CB4F0">
                <a:alpha val="23529"/>
              </a:srgbClr>
            </a:solidFill>
          </p:spPr>
          <p:txBody>
            <a:bodyPr/>
            <a:lstStyle/>
            <a:p>
              <a:endParaRPr lang="nb-NO" noProof="0"/>
            </a:p>
          </p:txBody>
        </p:sp>
        <p:sp>
          <p:nvSpPr>
            <p:cNvPr id="20" name="TextBox 20"/>
            <p:cNvSpPr txBox="1"/>
            <p:nvPr/>
          </p:nvSpPr>
          <p:spPr>
            <a:xfrm>
              <a:off x="0" y="-19050"/>
              <a:ext cx="3644176" cy="3717957"/>
            </a:xfrm>
            <a:prstGeom prst="rect">
              <a:avLst/>
            </a:prstGeom>
          </p:spPr>
          <p:txBody>
            <a:bodyPr lIns="50800" tIns="50800" rIns="50800" bIns="50800" rtlCol="0" anchor="t"/>
            <a:lstStyle/>
            <a:p>
              <a:pPr algn="ctr">
                <a:lnSpc>
                  <a:spcPts val="1439"/>
                </a:lnSpc>
              </a:pPr>
              <a:endParaRPr lang="nb-NO" noProof="0"/>
            </a:p>
            <a:p>
              <a:pPr algn="ctr">
                <a:lnSpc>
                  <a:spcPts val="1319"/>
                </a:lnSpc>
              </a:pPr>
              <a:r>
                <a:rPr lang="nb-NO" sz="1099" i="1" noProof="0">
                  <a:solidFill>
                    <a:srgbClr val="000000"/>
                  </a:solidFill>
                  <a:latin typeface="Arial Italics"/>
                  <a:ea typeface="Arial Italics"/>
                  <a:cs typeface="Arial Italics"/>
                  <a:sym typeface="Arial Italics"/>
                </a:rPr>
                <a:t>«Barnehagen skal bidra til at barna oppdager og undrer seg over </a:t>
              </a:r>
            </a:p>
            <a:p>
              <a:pPr algn="ctr">
                <a:lnSpc>
                  <a:spcPts val="1319"/>
                </a:lnSpc>
              </a:pPr>
              <a:r>
                <a:rPr lang="nb-NO" sz="1099" i="1" noProof="0">
                  <a:solidFill>
                    <a:srgbClr val="000000"/>
                  </a:solidFill>
                  <a:latin typeface="Arial Italics"/>
                  <a:ea typeface="Arial Italics"/>
                  <a:cs typeface="Arial Italics"/>
                  <a:sym typeface="Arial Italics"/>
                </a:rPr>
                <a:t>matematiske sammenhenger.»</a:t>
              </a:r>
            </a:p>
            <a:p>
              <a:pPr algn="l">
                <a:lnSpc>
                  <a:spcPts val="1319"/>
                </a:lnSpc>
              </a:pPr>
              <a:endParaRPr lang="nb-NO" sz="1099" i="1" noProof="0">
                <a:solidFill>
                  <a:srgbClr val="000000"/>
                </a:solidFill>
                <a:latin typeface="Arial Italics"/>
                <a:ea typeface="Arial Italics"/>
                <a:cs typeface="Arial Italics"/>
                <a:sym typeface="Arial Italics"/>
              </a:endParaRPr>
            </a:p>
            <a:p>
              <a:pPr algn="ctr">
                <a:lnSpc>
                  <a:spcPts val="1319"/>
                </a:lnSpc>
              </a:pPr>
              <a:r>
                <a:rPr lang="nb-NO" sz="109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a:p>
              <a:pPr algn="l">
                <a:lnSpc>
                  <a:spcPts val="1439"/>
                </a:lnSpc>
              </a:pPr>
              <a:endParaRPr lang="nb-NO" sz="1099" i="1" noProof="0">
                <a:solidFill>
                  <a:srgbClr val="000000"/>
                </a:solidFill>
                <a:latin typeface="Arial Italics"/>
                <a:ea typeface="Arial Italics"/>
                <a:cs typeface="Arial Italics"/>
                <a:sym typeface="Arial Italics"/>
              </a:endParaRPr>
            </a:p>
          </p:txBody>
        </p:sp>
      </p:grpSp>
      <p:sp>
        <p:nvSpPr>
          <p:cNvPr id="21" name="Freeform 21"/>
          <p:cNvSpPr/>
          <p:nvPr/>
        </p:nvSpPr>
        <p:spPr>
          <a:xfrm rot="404416">
            <a:off x="8105798" y="5848135"/>
            <a:ext cx="850733" cy="1202315"/>
          </a:xfrm>
          <a:custGeom>
            <a:avLst/>
            <a:gdLst/>
            <a:ahLst/>
            <a:cxnLst/>
            <a:rect l="l" t="t" r="r" b="b"/>
            <a:pathLst>
              <a:path w="850733" h="1202315">
                <a:moveTo>
                  <a:pt x="0" y="0"/>
                </a:moveTo>
                <a:lnTo>
                  <a:pt x="850733" y="0"/>
                </a:lnTo>
                <a:lnTo>
                  <a:pt x="850733" y="1202315"/>
                </a:lnTo>
                <a:lnTo>
                  <a:pt x="0" y="1202315"/>
                </a:lnTo>
                <a:lnTo>
                  <a:pt x="0" y="0"/>
                </a:lnTo>
                <a:close/>
              </a:path>
            </a:pathLst>
          </a:custGeom>
          <a:blipFill>
            <a:blip r:embed="rId7"/>
            <a:stretch>
              <a:fillRect/>
            </a:stretch>
          </a:blipFill>
        </p:spPr>
        <p:txBody>
          <a:bodyPr/>
          <a:lstStyle/>
          <a:p>
            <a:endParaRPr lang="nb-NO" noProof="0"/>
          </a:p>
        </p:txBody>
      </p:sp>
      <p:sp>
        <p:nvSpPr>
          <p:cNvPr id="22" name="Freeform 22"/>
          <p:cNvSpPr/>
          <p:nvPr/>
        </p:nvSpPr>
        <p:spPr>
          <a:xfrm>
            <a:off x="3869967" y="5220685"/>
            <a:ext cx="2487405" cy="1865554"/>
          </a:xfrm>
          <a:custGeom>
            <a:avLst/>
            <a:gdLst/>
            <a:ahLst/>
            <a:cxnLst/>
            <a:rect l="l" t="t" r="r" b="b"/>
            <a:pathLst>
              <a:path w="2487405" h="1865554">
                <a:moveTo>
                  <a:pt x="0" y="0"/>
                </a:moveTo>
                <a:lnTo>
                  <a:pt x="2487405" y="0"/>
                </a:lnTo>
                <a:lnTo>
                  <a:pt x="2487405" y="1865554"/>
                </a:lnTo>
                <a:lnTo>
                  <a:pt x="0" y="1865554"/>
                </a:lnTo>
                <a:lnTo>
                  <a:pt x="0" y="0"/>
                </a:lnTo>
                <a:close/>
              </a:path>
            </a:pathLst>
          </a:custGeom>
          <a:blipFill>
            <a:blip r:embed="rId8"/>
            <a:stretch>
              <a:fillRect/>
            </a:stretch>
          </a:blipFill>
        </p:spPr>
        <p:txBody>
          <a:bodyPr/>
          <a:lstStyle/>
          <a:p>
            <a:endParaRPr lang="nb-NO" noProof="0"/>
          </a:p>
        </p:txBody>
      </p:sp>
      <p:sp>
        <p:nvSpPr>
          <p:cNvPr id="23" name="Freeform 23"/>
          <p:cNvSpPr/>
          <p:nvPr/>
        </p:nvSpPr>
        <p:spPr>
          <a:xfrm>
            <a:off x="1165843" y="5811033"/>
            <a:ext cx="1427978" cy="1335229"/>
          </a:xfrm>
          <a:custGeom>
            <a:avLst/>
            <a:gdLst/>
            <a:ahLst/>
            <a:cxnLst/>
            <a:rect l="l" t="t" r="r" b="b"/>
            <a:pathLst>
              <a:path w="1427978" h="1335229">
                <a:moveTo>
                  <a:pt x="0" y="0"/>
                </a:moveTo>
                <a:lnTo>
                  <a:pt x="1427978" y="0"/>
                </a:lnTo>
                <a:lnTo>
                  <a:pt x="1427978" y="1335229"/>
                </a:lnTo>
                <a:lnTo>
                  <a:pt x="0" y="1335229"/>
                </a:lnTo>
                <a:lnTo>
                  <a:pt x="0" y="0"/>
                </a:lnTo>
                <a:close/>
              </a:path>
            </a:pathLst>
          </a:custGeom>
          <a:blipFill>
            <a:blip r:embed="rId9"/>
            <a:stretch>
              <a:fillRect t="-13042" b="-20592"/>
            </a:stretch>
          </a:blipFill>
        </p:spPr>
        <p:txBody>
          <a:bodyPr/>
          <a:lstStyle/>
          <a:p>
            <a:endParaRPr lang="nb-NO" noProof="0"/>
          </a:p>
        </p:txBody>
      </p:sp>
      <p:sp>
        <p:nvSpPr>
          <p:cNvPr id="24" name="TextBox 24"/>
          <p:cNvSpPr txBox="1"/>
          <p:nvPr/>
        </p:nvSpPr>
        <p:spPr>
          <a:xfrm>
            <a:off x="4622918" y="358377"/>
            <a:ext cx="957211"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APRIL</a:t>
            </a:r>
          </a:p>
        </p:txBody>
      </p:sp>
      <p:sp>
        <p:nvSpPr>
          <p:cNvPr id="25" name="TextBox 25"/>
          <p:cNvSpPr txBox="1"/>
          <p:nvPr/>
        </p:nvSpPr>
        <p:spPr>
          <a:xfrm>
            <a:off x="7114471" y="4554978"/>
            <a:ext cx="2789844" cy="705321"/>
          </a:xfrm>
          <a:prstGeom prst="rect">
            <a:avLst/>
          </a:prstGeom>
        </p:spPr>
        <p:txBody>
          <a:bodyPr lIns="0" tIns="0" rIns="0" bIns="0" rtlCol="0" anchor="t">
            <a:spAutoFit/>
          </a:bodyPr>
          <a:lstStyle/>
          <a:p>
            <a:pPr algn="ctr">
              <a:lnSpc>
                <a:spcPts val="1110"/>
              </a:lnSpc>
            </a:pPr>
            <a:r>
              <a:rPr lang="nb-NO" sz="1099" b="1" noProof="0">
                <a:solidFill>
                  <a:srgbClr val="000000"/>
                </a:solidFill>
                <a:latin typeface="Arial Bold"/>
                <a:ea typeface="Arial Bold"/>
                <a:cs typeface="Arial Bold"/>
                <a:sym typeface="Arial Bold"/>
              </a:rPr>
              <a:t>Månedens sanger</a:t>
            </a:r>
          </a:p>
          <a:p>
            <a:pPr algn="ctr">
              <a:lnSpc>
                <a:spcPts val="1110"/>
              </a:lnSpc>
            </a:pPr>
            <a:r>
              <a:rPr lang="nb-NO" sz="1099" noProof="0">
                <a:solidFill>
                  <a:srgbClr val="000000"/>
                </a:solidFill>
                <a:latin typeface="Arial"/>
                <a:ea typeface="Arial"/>
                <a:cs typeface="Arial"/>
                <a:sym typeface="Arial"/>
              </a:rPr>
              <a:t>Lille måltrost</a:t>
            </a:r>
          </a:p>
          <a:p>
            <a:pPr algn="ctr">
              <a:lnSpc>
                <a:spcPts val="1110"/>
              </a:lnSpc>
            </a:pPr>
            <a:r>
              <a:rPr lang="nb-NO" sz="1099" noProof="0">
                <a:solidFill>
                  <a:srgbClr val="000000"/>
                </a:solidFill>
                <a:latin typeface="Arial"/>
                <a:ea typeface="Arial"/>
                <a:cs typeface="Arial"/>
                <a:sym typeface="Arial"/>
              </a:rPr>
              <a:t>Blomster små</a:t>
            </a:r>
          </a:p>
          <a:p>
            <a:pPr algn="ctr">
              <a:lnSpc>
                <a:spcPts val="1110"/>
              </a:lnSpc>
            </a:pPr>
            <a:r>
              <a:rPr lang="nb-NO" sz="1099" noProof="0">
                <a:solidFill>
                  <a:srgbClr val="000000"/>
                </a:solidFill>
                <a:latin typeface="Arial"/>
                <a:ea typeface="Arial"/>
                <a:cs typeface="Arial"/>
                <a:sym typeface="Arial"/>
              </a:rPr>
              <a:t>Alle fugler</a:t>
            </a:r>
          </a:p>
          <a:p>
            <a:pPr algn="ctr">
              <a:lnSpc>
                <a:spcPts val="1110"/>
              </a:lnSpc>
            </a:pPr>
            <a:endParaRPr lang="nb-NO" sz="1099" noProof="0">
              <a:solidFill>
                <a:srgbClr val="000000"/>
              </a:solidFill>
              <a:latin typeface="Arial"/>
              <a:ea typeface="Arial"/>
              <a:cs typeface="Arial"/>
              <a:sym typeface="Arial"/>
            </a:endParaRPr>
          </a:p>
        </p:txBody>
      </p:sp>
      <p:sp>
        <p:nvSpPr>
          <p:cNvPr id="26" name="TextBox 26"/>
          <p:cNvSpPr txBox="1"/>
          <p:nvPr/>
        </p:nvSpPr>
        <p:spPr>
          <a:xfrm>
            <a:off x="501120" y="746117"/>
            <a:ext cx="9425131" cy="3357448"/>
          </a:xfrm>
          <a:prstGeom prst="rect">
            <a:avLst/>
          </a:prstGeom>
        </p:spPr>
        <p:txBody>
          <a:bodyPr lIns="0" tIns="0" rIns="0" bIns="0" rtlCol="0" anchor="t">
            <a:spAutoFit/>
          </a:bodyPr>
          <a:lstStyle/>
          <a:p>
            <a:pPr algn="l">
              <a:lnSpc>
                <a:spcPts val="2054"/>
              </a:lnSpc>
            </a:pPr>
            <a:r>
              <a:rPr lang="nb-NO" sz="1599" b="1" noProof="0">
                <a:solidFill>
                  <a:srgbClr val="000000"/>
                </a:solidFill>
                <a:latin typeface="Arial Bold"/>
                <a:ea typeface="Arial Bold"/>
                <a:cs typeface="Arial Bold"/>
                <a:sym typeface="Arial Bold"/>
              </a:rPr>
              <a:t>Tema for måneden: Tall, mønster og undring</a:t>
            </a:r>
          </a:p>
          <a:p>
            <a:pPr algn="l">
              <a:lnSpc>
                <a:spcPts val="1412"/>
              </a:lnSpc>
            </a:pPr>
            <a:r>
              <a:rPr lang="nb-NO" sz="1100" b="1" noProof="0">
                <a:solidFill>
                  <a:srgbClr val="000000"/>
                </a:solidFill>
                <a:latin typeface="Arial Bold"/>
                <a:ea typeface="Arial Bold"/>
                <a:cs typeface="Arial Bold"/>
                <a:sym typeface="Arial Bold"/>
              </a:rPr>
              <a:t>Fagområdet: Antall, rom og form»</a:t>
            </a:r>
            <a:r>
              <a:rPr lang="nb-NO" sz="1100" noProof="0">
                <a:solidFill>
                  <a:srgbClr val="000000"/>
                </a:solidFill>
                <a:latin typeface="Arial"/>
                <a:ea typeface="Arial"/>
                <a:cs typeface="Arial"/>
                <a:sym typeface="Arial"/>
              </a:rPr>
              <a:t> </a:t>
            </a:r>
          </a:p>
          <a:p>
            <a:pPr algn="l">
              <a:lnSpc>
                <a:spcPts val="1412"/>
              </a:lnSpc>
            </a:pPr>
            <a:r>
              <a:rPr lang="nb-NO" sz="1100" b="1" noProof="0">
                <a:solidFill>
                  <a:srgbClr val="000000"/>
                </a:solidFill>
                <a:latin typeface="Arial Bold"/>
                <a:ea typeface="Arial Bold"/>
                <a:cs typeface="Arial Bold"/>
                <a:sym typeface="Arial Bold"/>
              </a:rPr>
              <a:t>Fokus: Lek med telling, sortering og matematikk i hverdagen</a:t>
            </a:r>
          </a:p>
          <a:p>
            <a:pPr algn="l">
              <a:lnSpc>
                <a:spcPts val="1412"/>
              </a:lnSpc>
            </a:pPr>
            <a:r>
              <a:rPr lang="nb-NO" sz="1100" noProof="0">
                <a:solidFill>
                  <a:srgbClr val="000000"/>
                </a:solidFill>
                <a:latin typeface="Arial"/>
                <a:ea typeface="Arial"/>
                <a:cs typeface="Arial"/>
                <a:sym typeface="Arial"/>
              </a:rPr>
              <a:t>I april setter vi ekstra fokus på antall, rom og form. Gjennom lek, utforsking og hverdagsaktiviteter får barna erfaringer med matematiske begreper og sammenhenger på en naturlig og meningsfull måte. Målet er å vekke nysgjerrighet, undring og glede over å oppdage matematikk i verden rundt oss.</a:t>
            </a:r>
          </a:p>
          <a:p>
            <a:pPr algn="l">
              <a:lnSpc>
                <a:spcPts val="1412"/>
              </a:lnSpc>
            </a:pPr>
            <a:endParaRPr lang="nb-NO" sz="1100" noProof="0">
              <a:solidFill>
                <a:srgbClr val="000000"/>
              </a:solidFill>
              <a:latin typeface="Arial"/>
              <a:ea typeface="Arial"/>
              <a:cs typeface="Arial"/>
              <a:sym typeface="Arial"/>
            </a:endParaRPr>
          </a:p>
          <a:p>
            <a:pPr algn="l">
              <a:lnSpc>
                <a:spcPts val="1412"/>
              </a:lnSpc>
            </a:pPr>
            <a:r>
              <a:rPr lang="nb-NO" sz="1100" noProof="0">
                <a:solidFill>
                  <a:srgbClr val="000000"/>
                </a:solidFill>
                <a:latin typeface="Arial"/>
                <a:ea typeface="Arial"/>
                <a:cs typeface="Arial"/>
                <a:sym typeface="Arial"/>
              </a:rPr>
              <a:t>Barna møter matematikk hver dag i lek og samspill med andre. Vi teller, sorterer, sammenligner, måler, bygger og utforsker former og mønstre både inne og ute. Gjennom konstruksjonslek, spill, samlingsstunder, turer og praktiske aktiviteter får barna utvikle forståelse for antall, størrelser, former og romlige sammenhenger.</a:t>
            </a:r>
          </a:p>
          <a:p>
            <a:pPr algn="l">
              <a:lnSpc>
                <a:spcPts val="1412"/>
              </a:lnSpc>
            </a:pPr>
            <a:r>
              <a:rPr lang="nb-NO" sz="1100" noProof="0">
                <a:solidFill>
                  <a:srgbClr val="000000"/>
                </a:solidFill>
                <a:latin typeface="Arial"/>
                <a:ea typeface="Arial"/>
                <a:cs typeface="Arial"/>
                <a:sym typeface="Arial"/>
              </a:rPr>
              <a:t>Lek er en viktig arena for læring, og vi legger til rette for aktiviteter der barna får utforske matematiske begreper gjennom egne erfaringer. Når barna bygger med klosser, lager mønstre med naturmaterialer eller sorterer gjenstander etter størrelse og form, utvikler de matematisk forståelse samtidig som de opplever mestring og skaperglede.</a:t>
            </a:r>
          </a:p>
          <a:p>
            <a:pPr algn="l">
              <a:lnSpc>
                <a:spcPts val="1412"/>
              </a:lnSpc>
            </a:pPr>
            <a:r>
              <a:rPr lang="nb-NO" sz="1100" noProof="0">
                <a:solidFill>
                  <a:srgbClr val="000000"/>
                </a:solidFill>
                <a:latin typeface="Arial"/>
                <a:ea typeface="Arial"/>
                <a:cs typeface="Arial"/>
                <a:sym typeface="Arial"/>
              </a:rPr>
              <a:t>Språk og matematikk henger tett sammen. Vi bruker matematiske begreper aktivt i hverdagen og setter ord på det vi gjør og opplever. Gjennom samtaler oppmuntrer vi barna til å beskrive, sammenligne, resonnere og finne løsninger sammen. Begreper som over, under, foran, bak, størst, minst, flest og færrest blir en naturlig del av barnas lek og utforsking.</a:t>
            </a:r>
          </a:p>
          <a:p>
            <a:pPr algn="l">
              <a:lnSpc>
                <a:spcPts val="1412"/>
              </a:lnSpc>
            </a:pPr>
            <a:r>
              <a:rPr lang="nb-NO" sz="1100" noProof="0">
                <a:solidFill>
                  <a:srgbClr val="000000"/>
                </a:solidFill>
                <a:latin typeface="Arial"/>
                <a:ea typeface="Arial"/>
                <a:cs typeface="Arial"/>
                <a:sym typeface="Arial"/>
              </a:rPr>
              <a:t>Våren gir også mange muligheter for matematikk i naturen. På turer kan vi telle steiner og skjell, lage mønstre med naturmaterialer, sammenligne størrelser og utforske former vi finner i omgivelsene. Slik får barna erfare at matematikk finnes overalt rundt oss.</a:t>
            </a:r>
          </a:p>
          <a:p>
            <a:pPr algn="l">
              <a:lnSpc>
                <a:spcPts val="1412"/>
              </a:lnSpc>
            </a:pPr>
            <a:r>
              <a:rPr lang="nb-NO" sz="1100" noProof="0">
                <a:solidFill>
                  <a:srgbClr val="000000"/>
                </a:solidFill>
                <a:latin typeface="Arial"/>
                <a:ea typeface="Arial"/>
                <a:cs typeface="Arial"/>
                <a:sym typeface="Arial"/>
              </a:rPr>
              <a:t>Vi ønsker at april skal være en måned preget av nysgjerrighet, utforsking og mestring, hvor barna får oppleve matematikk gjennom lek, språk og gode opplevelser sammen med andre.</a:t>
            </a:r>
          </a:p>
        </p:txBody>
      </p:sp>
      <p:sp>
        <p:nvSpPr>
          <p:cNvPr id="27" name="TextBox 27"/>
          <p:cNvSpPr txBox="1"/>
          <p:nvPr/>
        </p:nvSpPr>
        <p:spPr>
          <a:xfrm>
            <a:off x="4020439" y="4564739"/>
            <a:ext cx="1964874" cy="342900"/>
          </a:xfrm>
          <a:prstGeom prst="rect">
            <a:avLst/>
          </a:prstGeom>
        </p:spPr>
        <p:txBody>
          <a:bodyPr lIns="0" tIns="0" rIns="0" bIns="0" rtlCol="0" anchor="t">
            <a:spAutoFit/>
          </a:bodyPr>
          <a:lstStyle/>
          <a:p>
            <a:pPr algn="ctr">
              <a:lnSpc>
                <a:spcPts val="1320"/>
              </a:lnSpc>
            </a:pPr>
            <a:r>
              <a:rPr lang="nb-NO" sz="1100" b="1" noProof="0">
                <a:solidFill>
                  <a:srgbClr val="000000"/>
                </a:solidFill>
                <a:latin typeface="Arial Bold"/>
                <a:ea typeface="Arial Bold"/>
                <a:cs typeface="Arial Bold"/>
                <a:sym typeface="Arial Bold"/>
              </a:rPr>
              <a:t>Viktige datoer:</a:t>
            </a:r>
          </a:p>
          <a:p>
            <a:pPr algn="ctr">
              <a:lnSpc>
                <a:spcPts val="1320"/>
              </a:lnSpc>
            </a:pPr>
            <a:r>
              <a:rPr lang="nb-NO" sz="1100" noProof="0">
                <a:solidFill>
                  <a:srgbClr val="000000"/>
                </a:solidFill>
                <a:latin typeface="Arial"/>
                <a:ea typeface="Arial"/>
                <a:cs typeface="Arial"/>
                <a:sym typeface="Arial"/>
              </a:rPr>
              <a:t>29. april: Dugnad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061730826"/>
              </p:ext>
            </p:extLst>
          </p:nvPr>
        </p:nvGraphicFramePr>
        <p:xfrm>
          <a:off x="1130973" y="597651"/>
          <a:ext cx="8887361" cy="6452528"/>
        </p:xfrm>
        <a:graphic>
          <a:graphicData uri="http://schemas.openxmlformats.org/drawingml/2006/table">
            <a:tbl>
              <a:tblPr/>
              <a:tblGrid>
                <a:gridCol w="552804">
                  <a:extLst>
                    <a:ext uri="{9D8B030D-6E8A-4147-A177-3AD203B41FA5}">
                      <a16:colId xmlns:a16="http://schemas.microsoft.com/office/drawing/2014/main" val="20000"/>
                    </a:ext>
                  </a:extLst>
                </a:gridCol>
                <a:gridCol w="1190651">
                  <a:extLst>
                    <a:ext uri="{9D8B030D-6E8A-4147-A177-3AD203B41FA5}">
                      <a16:colId xmlns:a16="http://schemas.microsoft.com/office/drawing/2014/main" val="20001"/>
                    </a:ext>
                  </a:extLst>
                </a:gridCol>
                <a:gridCol w="1190651">
                  <a:extLst>
                    <a:ext uri="{9D8B030D-6E8A-4147-A177-3AD203B41FA5}">
                      <a16:colId xmlns:a16="http://schemas.microsoft.com/office/drawing/2014/main" val="20002"/>
                    </a:ext>
                  </a:extLst>
                </a:gridCol>
                <a:gridCol w="1190651">
                  <a:extLst>
                    <a:ext uri="{9D8B030D-6E8A-4147-A177-3AD203B41FA5}">
                      <a16:colId xmlns:a16="http://schemas.microsoft.com/office/drawing/2014/main" val="20003"/>
                    </a:ext>
                  </a:extLst>
                </a:gridCol>
                <a:gridCol w="1190651">
                  <a:extLst>
                    <a:ext uri="{9D8B030D-6E8A-4147-A177-3AD203B41FA5}">
                      <a16:colId xmlns:a16="http://schemas.microsoft.com/office/drawing/2014/main" val="20004"/>
                    </a:ext>
                  </a:extLst>
                </a:gridCol>
                <a:gridCol w="1214756">
                  <a:extLst>
                    <a:ext uri="{9D8B030D-6E8A-4147-A177-3AD203B41FA5}">
                      <a16:colId xmlns:a16="http://schemas.microsoft.com/office/drawing/2014/main" val="20005"/>
                    </a:ext>
                  </a:extLst>
                </a:gridCol>
                <a:gridCol w="1166546">
                  <a:extLst>
                    <a:ext uri="{9D8B030D-6E8A-4147-A177-3AD203B41FA5}">
                      <a16:colId xmlns:a16="http://schemas.microsoft.com/office/drawing/2014/main" val="20006"/>
                    </a:ext>
                  </a:extLst>
                </a:gridCol>
                <a:gridCol w="1190651">
                  <a:extLst>
                    <a:ext uri="{9D8B030D-6E8A-4147-A177-3AD203B41FA5}">
                      <a16:colId xmlns:a16="http://schemas.microsoft.com/office/drawing/2014/main" val="20007"/>
                    </a:ext>
                  </a:extLst>
                </a:gridCol>
              </a:tblGrid>
              <a:tr h="374040">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877040">
                <a:tc>
                  <a:txBody>
                    <a:bodyPr/>
                    <a:lstStyle/>
                    <a:p>
                      <a:pPr algn="ctr">
                        <a:lnSpc>
                          <a:spcPts val="2159"/>
                        </a:lnSpc>
                        <a:defRPr/>
                      </a:pPr>
                      <a:r>
                        <a:rPr lang="nb-NO" sz="1799" b="1" noProof="0">
                          <a:solidFill>
                            <a:srgbClr val="000000"/>
                          </a:solidFill>
                          <a:latin typeface="Arial Bold"/>
                          <a:ea typeface="Arial Bold"/>
                          <a:cs typeface="Arial Bold"/>
                          <a:sym typeface="Arial Bold"/>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066950">
                <a:tc>
                  <a:txBody>
                    <a:bodyPr/>
                    <a:lstStyle/>
                    <a:p>
                      <a:pPr algn="ctr">
                        <a:lnSpc>
                          <a:spcPts val="2159"/>
                        </a:lnSpc>
                        <a:defRPr/>
                      </a:pPr>
                      <a:r>
                        <a:rPr lang="nb-NO" sz="1799" b="1" noProof="0">
                          <a:solidFill>
                            <a:srgbClr val="000000"/>
                          </a:solidFill>
                          <a:latin typeface="Arial Bold"/>
                          <a:ea typeface="Arial Bold"/>
                          <a:cs typeface="Arial Bold"/>
                          <a:sym typeface="Arial Bold"/>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Maria</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t>
                      </a:r>
                      <a:r>
                        <a:rPr lang="nb-NO" sz="1199" b="1" noProof="0" err="1">
                          <a:solidFill>
                            <a:srgbClr val="000000"/>
                          </a:solidFill>
                          <a:latin typeface="Arial Bold"/>
                          <a:ea typeface="Arial Bold"/>
                          <a:cs typeface="Arial Bold"/>
                          <a:sym typeface="Arial Bold"/>
                        </a:rPr>
                        <a:t>Matheo</a:t>
                      </a:r>
                      <a:r>
                        <a:rPr lang="nb-NO" sz="1199" b="1" noProof="0">
                          <a:solidFill>
                            <a:srgbClr val="000000"/>
                          </a:solidFill>
                          <a:latin typeface="Arial Bold"/>
                          <a:ea typeface="Arial Bold"/>
                          <a:cs typeface="Arial Bold"/>
                          <a:sym typeface="Arial Bold"/>
                        </a:rPr>
                        <a:t> 6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066950">
                <a:tc>
                  <a:txBody>
                    <a:bodyPr/>
                    <a:lstStyle/>
                    <a:p>
                      <a:pPr algn="ctr">
                        <a:lnSpc>
                          <a:spcPts val="2159"/>
                        </a:lnSpc>
                        <a:defRPr/>
                      </a:pPr>
                      <a:r>
                        <a:rPr lang="nb-NO" sz="1799" b="1" noProof="0">
                          <a:solidFill>
                            <a:srgbClr val="000000"/>
                          </a:solidFill>
                          <a:latin typeface="Arial Bold"/>
                          <a:ea typeface="Arial Bold"/>
                          <a:cs typeface="Arial Bold"/>
                          <a:sym typeface="Arial Bold"/>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extLst>
                  <a:ext uri="{0D108BD9-81ED-4DB2-BD59-A6C34878D82A}">
                    <a16:rowId xmlns:a16="http://schemas.microsoft.com/office/drawing/2014/main" val="10003"/>
                  </a:ext>
                </a:extLst>
              </a:tr>
              <a:tr h="1278760">
                <a:tc>
                  <a:txBody>
                    <a:bodyPr/>
                    <a:lstStyle/>
                    <a:p>
                      <a:pPr algn="ctr">
                        <a:lnSpc>
                          <a:spcPts val="2159"/>
                        </a:lnSpc>
                        <a:defRPr/>
                      </a:pPr>
                      <a:r>
                        <a:rPr lang="nb-NO" sz="1799" b="1" noProof="0">
                          <a:solidFill>
                            <a:srgbClr val="000000"/>
                          </a:solidFill>
                          <a:latin typeface="Arial Bold"/>
                          <a:ea typeface="Arial Bold"/>
                          <a:cs typeface="Arial Bold"/>
                          <a:sym typeface="Arial Bold"/>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Oda K B</a:t>
                      </a:r>
                    </a:p>
                    <a:p>
                      <a:pPr algn="l">
                        <a:lnSpc>
                          <a:spcPts val="1439"/>
                        </a:lnSpc>
                      </a:pPr>
                      <a:r>
                        <a:rPr lang="nb-NO" sz="1199" b="1" noProof="0">
                          <a:solidFill>
                            <a:srgbClr val="000000"/>
                          </a:solidFill>
                          <a:latin typeface="Arial Bold"/>
                          <a:ea typeface="Arial Bold"/>
                          <a:cs typeface="Arial Bold"/>
                          <a:sym typeface="Arial Bold"/>
                        </a:rPr>
                        <a:t>2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t>
                      </a:r>
                      <a:r>
                        <a:rPr lang="nb-NO" sz="1199" b="1" noProof="0" err="1">
                          <a:solidFill>
                            <a:srgbClr val="000000"/>
                          </a:solidFill>
                          <a:latin typeface="Arial Bold"/>
                          <a:ea typeface="Arial Bold"/>
                          <a:cs typeface="Arial Bold"/>
                          <a:sym typeface="Arial Bold"/>
                        </a:rPr>
                        <a:t>Hillevi</a:t>
                      </a:r>
                      <a:r>
                        <a:rPr lang="nb-NO" sz="1199" b="1" noProof="0">
                          <a:solidFill>
                            <a:srgbClr val="000000"/>
                          </a:solidFill>
                          <a:latin typeface="Arial Bold"/>
                          <a:ea typeface="Arial Bold"/>
                          <a:cs typeface="Arial Bold"/>
                          <a:sym typeface="Arial Bold"/>
                        </a:rPr>
                        <a:t> 3 år</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r>
                        <a:rPr lang="nb-NO" sz="1199" b="1" noProof="0">
                          <a:solidFill>
                            <a:srgbClr val="000000"/>
                          </a:solidFill>
                          <a:latin typeface="Arial Bold"/>
                          <a:ea typeface="Arial Bold"/>
                          <a:cs typeface="Arial Bold"/>
                          <a:sym typeface="Arial Bold"/>
                        </a:rPr>
                        <a:t>Hipp hurra for Amanda 2 år</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extLst>
                  <a:ext uri="{0D108BD9-81ED-4DB2-BD59-A6C34878D82A}">
                    <a16:rowId xmlns:a16="http://schemas.microsoft.com/office/drawing/2014/main" val="10004"/>
                  </a:ext>
                </a:extLst>
              </a:tr>
              <a:tr h="1246657">
                <a:tc>
                  <a:txBody>
                    <a:bodyPr/>
                    <a:lstStyle/>
                    <a:p>
                      <a:pPr algn="ctr">
                        <a:lnSpc>
                          <a:spcPts val="2159"/>
                        </a:lnSpc>
                        <a:defRPr/>
                      </a:pPr>
                      <a:r>
                        <a:rPr lang="nb-NO" sz="1799" b="1" noProof="0">
                          <a:solidFill>
                            <a:srgbClr val="000000"/>
                          </a:solidFill>
                          <a:latin typeface="Arial Bold"/>
                          <a:ea typeface="Arial Bold"/>
                          <a:cs typeface="Arial Bold"/>
                          <a:sym typeface="Arial Bold"/>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Sonja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p>
                      <a:pPr algn="l">
                        <a:lnSpc>
                          <a:spcPts val="1439"/>
                        </a:lnSpc>
                      </a:pPr>
                      <a:r>
                        <a:rPr lang="nb-NO" sz="1199" noProof="0">
                          <a:solidFill>
                            <a:srgbClr val="000000"/>
                          </a:solidFill>
                          <a:latin typeface="Arial"/>
                          <a:ea typeface="Arial"/>
                          <a:cs typeface="Arial"/>
                          <a:sym typeface="Arial"/>
                        </a:rPr>
                        <a:t>Dugnad</a:t>
                      </a: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p>
                      <a:pPr algn="l">
                        <a:lnSpc>
                          <a:spcPts val="1439"/>
                        </a:lnSpc>
                      </a:pPr>
                      <a:endParaRPr lang="nb-NO" sz="1199" noProof="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08102" y="2864964"/>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2027 . APRIL</a:t>
            </a:r>
          </a:p>
        </p:txBody>
      </p:sp>
      <p:grpSp>
        <p:nvGrpSpPr>
          <p:cNvPr id="4" name="Group 4"/>
          <p:cNvGrpSpPr/>
          <p:nvPr/>
        </p:nvGrpSpPr>
        <p:grpSpPr>
          <a:xfrm>
            <a:off x="6718616" y="2465447"/>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1917700" y="6292850"/>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3151841" y="2452510"/>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6" name="Group 10">
            <a:extLst>
              <a:ext uri="{FF2B5EF4-FFF2-40B4-BE49-F238E27FC236}">
                <a16:creationId xmlns:a16="http://schemas.microsoft.com/office/drawing/2014/main" id="{4AD1B1CD-6639-7F7B-20E1-DCE25D9576C1}"/>
              </a:ext>
            </a:extLst>
          </p:cNvPr>
          <p:cNvGrpSpPr/>
          <p:nvPr/>
        </p:nvGrpSpPr>
        <p:grpSpPr>
          <a:xfrm>
            <a:off x="3151841" y="4795762"/>
            <a:ext cx="434207" cy="308229"/>
            <a:chOff x="0" y="0"/>
            <a:chExt cx="578942" cy="410972"/>
          </a:xfrm>
        </p:grpSpPr>
        <p:sp>
          <p:nvSpPr>
            <p:cNvPr id="17" name="Freeform 11">
              <a:extLst>
                <a:ext uri="{FF2B5EF4-FFF2-40B4-BE49-F238E27FC236}">
                  <a16:creationId xmlns:a16="http://schemas.microsoft.com/office/drawing/2014/main" id="{E098CB6B-07EB-6F34-E736-19ADD8D2F9B2}"/>
                </a:ext>
              </a:extLst>
            </p:cNvPr>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8" name="Group 10">
            <a:extLst>
              <a:ext uri="{FF2B5EF4-FFF2-40B4-BE49-F238E27FC236}">
                <a16:creationId xmlns:a16="http://schemas.microsoft.com/office/drawing/2014/main" id="{708F2DCB-4F8A-0305-7E7E-672903A3C9FE}"/>
              </a:ext>
            </a:extLst>
          </p:cNvPr>
          <p:cNvGrpSpPr/>
          <p:nvPr/>
        </p:nvGrpSpPr>
        <p:grpSpPr>
          <a:xfrm>
            <a:off x="6744122" y="4628710"/>
            <a:ext cx="434207" cy="308229"/>
            <a:chOff x="0" y="0"/>
            <a:chExt cx="578942" cy="410972"/>
          </a:xfrm>
        </p:grpSpPr>
        <p:sp>
          <p:nvSpPr>
            <p:cNvPr id="19" name="Freeform 11">
              <a:extLst>
                <a:ext uri="{FF2B5EF4-FFF2-40B4-BE49-F238E27FC236}">
                  <a16:creationId xmlns:a16="http://schemas.microsoft.com/office/drawing/2014/main" id="{A25A1F97-11C3-4E44-3BE5-BD896AAF00A4}"/>
                </a:ext>
              </a:extLst>
            </p:cNvPr>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20" name="Group 10">
            <a:extLst>
              <a:ext uri="{FF2B5EF4-FFF2-40B4-BE49-F238E27FC236}">
                <a16:creationId xmlns:a16="http://schemas.microsoft.com/office/drawing/2014/main" id="{CDD6B3D1-69F2-F8C2-C2AD-39828124BFCB}"/>
              </a:ext>
            </a:extLst>
          </p:cNvPr>
          <p:cNvGrpSpPr/>
          <p:nvPr/>
        </p:nvGrpSpPr>
        <p:grpSpPr>
          <a:xfrm>
            <a:off x="6762701" y="5302250"/>
            <a:ext cx="434207" cy="308229"/>
            <a:chOff x="0" y="0"/>
            <a:chExt cx="578942" cy="410972"/>
          </a:xfrm>
        </p:grpSpPr>
        <p:sp>
          <p:nvSpPr>
            <p:cNvPr id="21" name="Freeform 11">
              <a:extLst>
                <a:ext uri="{FF2B5EF4-FFF2-40B4-BE49-F238E27FC236}">
                  <a16:creationId xmlns:a16="http://schemas.microsoft.com/office/drawing/2014/main" id="{55EF6667-AAB1-ACCD-0776-E870FF596ED2}"/>
                </a:ext>
              </a:extLst>
            </p:cNvPr>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pic>
        <p:nvPicPr>
          <p:cNvPr id="23" name="Bilde 22">
            <a:extLst>
              <a:ext uri="{FF2B5EF4-FFF2-40B4-BE49-F238E27FC236}">
                <a16:creationId xmlns:a16="http://schemas.microsoft.com/office/drawing/2014/main" id="{1EC6FB31-5924-8B09-1D1C-0CD69CA9F41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6695" y="6158749"/>
            <a:ext cx="1066800" cy="80010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928539" y="4243378"/>
            <a:ext cx="3011053" cy="3115723"/>
          </a:xfrm>
          <a:custGeom>
            <a:avLst/>
            <a:gdLst/>
            <a:ahLst/>
            <a:cxnLst/>
            <a:rect l="l" t="t" r="r" b="b"/>
            <a:pathLst>
              <a:path w="3011053" h="3115723">
                <a:moveTo>
                  <a:pt x="0" y="0"/>
                </a:moveTo>
                <a:lnTo>
                  <a:pt x="3011052" y="0"/>
                </a:lnTo>
                <a:lnTo>
                  <a:pt x="3011052" y="3115723"/>
                </a:lnTo>
                <a:lnTo>
                  <a:pt x="0" y="31157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sp>
        <p:nvSpPr>
          <p:cNvPr id="3" name="Freeform 3"/>
          <p:cNvSpPr/>
          <p:nvPr/>
        </p:nvSpPr>
        <p:spPr>
          <a:xfrm>
            <a:off x="7146931" y="4211269"/>
            <a:ext cx="3011053" cy="3115723"/>
          </a:xfrm>
          <a:custGeom>
            <a:avLst/>
            <a:gdLst/>
            <a:ahLst/>
            <a:cxnLst/>
            <a:rect l="l" t="t" r="r" b="b"/>
            <a:pathLst>
              <a:path w="3011053" h="3115723">
                <a:moveTo>
                  <a:pt x="0" y="0"/>
                </a:moveTo>
                <a:lnTo>
                  <a:pt x="3011053" y="0"/>
                </a:lnTo>
                <a:lnTo>
                  <a:pt x="3011053" y="3115723"/>
                </a:lnTo>
                <a:lnTo>
                  <a:pt x="0" y="311572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p>
        </p:txBody>
      </p:sp>
      <p:grpSp>
        <p:nvGrpSpPr>
          <p:cNvPr id="4" name="Group 4"/>
          <p:cNvGrpSpPr/>
          <p:nvPr/>
        </p:nvGrpSpPr>
        <p:grpSpPr>
          <a:xfrm>
            <a:off x="627164" y="4446384"/>
            <a:ext cx="3011053" cy="2876591"/>
            <a:chOff x="0" y="0"/>
            <a:chExt cx="4014737" cy="3835454"/>
          </a:xfrm>
        </p:grpSpPr>
        <p:sp>
          <p:nvSpPr>
            <p:cNvPr id="5" name="Freeform 5"/>
            <p:cNvSpPr/>
            <p:nvPr/>
          </p:nvSpPr>
          <p:spPr>
            <a:xfrm>
              <a:off x="0" y="0"/>
              <a:ext cx="4014724" cy="3835403"/>
            </a:xfrm>
            <a:custGeom>
              <a:avLst/>
              <a:gdLst/>
              <a:ahLst/>
              <a:cxnLst/>
              <a:rect l="l" t="t" r="r" b="b"/>
              <a:pathLst>
                <a:path w="4014724" h="3835403">
                  <a:moveTo>
                    <a:pt x="0" y="0"/>
                  </a:moveTo>
                  <a:lnTo>
                    <a:pt x="4014724" y="0"/>
                  </a:lnTo>
                  <a:lnTo>
                    <a:pt x="4014724" y="3835403"/>
                  </a:lnTo>
                  <a:lnTo>
                    <a:pt x="0" y="3835403"/>
                  </a:lnTo>
                  <a:close/>
                </a:path>
              </a:pathLst>
            </a:custGeom>
            <a:solidFill>
              <a:srgbClr val="7CB4F0">
                <a:alpha val="23529"/>
              </a:srgbClr>
            </a:solidFill>
          </p:spPr>
          <p:txBody>
            <a:bodyPr/>
            <a:lstStyle/>
            <a:p>
              <a:endParaRPr lang="nb-NO" noProof="0"/>
            </a:p>
          </p:txBody>
        </p:sp>
        <p:sp>
          <p:nvSpPr>
            <p:cNvPr id="6" name="TextBox 6"/>
            <p:cNvSpPr txBox="1"/>
            <p:nvPr/>
          </p:nvSpPr>
          <p:spPr>
            <a:xfrm>
              <a:off x="0" y="-19050"/>
              <a:ext cx="4014737" cy="3854504"/>
            </a:xfrm>
            <a:prstGeom prst="rect">
              <a:avLst/>
            </a:prstGeom>
          </p:spPr>
          <p:txBody>
            <a:bodyPr lIns="50800" tIns="50800" rIns="50800" bIns="50800" rtlCol="0" anchor="t"/>
            <a:lstStyle/>
            <a:p>
              <a:pPr algn="ctr">
                <a:lnSpc>
                  <a:spcPts val="1319"/>
                </a:lnSpc>
              </a:pPr>
              <a:r>
                <a:rPr lang="nb-NO" sz="1099" i="1" noProof="0">
                  <a:solidFill>
                    <a:srgbClr val="000000"/>
                  </a:solidFill>
                  <a:latin typeface="Arial Italics"/>
                  <a:ea typeface="Arial Italics"/>
                  <a:cs typeface="Arial Italics"/>
                  <a:sym typeface="Arial Italics"/>
                </a:rPr>
                <a:t>«Barna skal få oppleve at de er </a:t>
              </a:r>
            </a:p>
            <a:p>
              <a:pPr algn="ctr">
                <a:lnSpc>
                  <a:spcPts val="1319"/>
                </a:lnSpc>
              </a:pPr>
              <a:r>
                <a:rPr lang="nb-NO" sz="1099" i="1" noProof="0">
                  <a:solidFill>
                    <a:srgbClr val="000000"/>
                  </a:solidFill>
                  <a:latin typeface="Arial Italics"/>
                  <a:ea typeface="Arial Italics"/>
                  <a:cs typeface="Arial Italics"/>
                  <a:sym typeface="Arial Italics"/>
                </a:rPr>
                <a:t>betydningsfulle for fellesskapet og utvikle forståelse for samfunnet de er en del av.»</a:t>
              </a:r>
            </a:p>
            <a:p>
              <a:pPr algn="ctr">
                <a:lnSpc>
                  <a:spcPts val="1319"/>
                </a:lnSpc>
              </a:pPr>
              <a:r>
                <a:rPr lang="nb-NO" sz="1099" i="1" noProof="0">
                  <a:solidFill>
                    <a:srgbClr val="000000"/>
                  </a:solidFill>
                  <a:latin typeface="Arial Italics"/>
                  <a:ea typeface="Arial Italics"/>
                  <a:cs typeface="Arial Italics"/>
                  <a:sym typeface="Arial Italics"/>
                </a:rPr>
                <a:t>«Leken skal ha en sentral plass i </a:t>
              </a:r>
            </a:p>
            <a:p>
              <a:pPr algn="ctr">
                <a:lnSpc>
                  <a:spcPts val="1319"/>
                </a:lnSpc>
              </a:pPr>
              <a:r>
                <a:rPr lang="nb-NO" sz="1099" i="1" noProof="0">
                  <a:solidFill>
                    <a:srgbClr val="000000"/>
                  </a:solidFill>
                  <a:latin typeface="Arial Italics"/>
                  <a:ea typeface="Arial Italics"/>
                  <a:cs typeface="Arial Italics"/>
                  <a:sym typeface="Arial Italics"/>
                </a:rPr>
                <a:t>barnehagen, og alle barn skal få oppleve </a:t>
              </a:r>
            </a:p>
            <a:p>
              <a:pPr algn="ctr">
                <a:lnSpc>
                  <a:spcPts val="1319"/>
                </a:lnSpc>
              </a:pPr>
              <a:r>
                <a:rPr lang="nb-NO" sz="1099" i="1" noProof="0">
                  <a:solidFill>
                    <a:srgbClr val="000000"/>
                  </a:solidFill>
                  <a:latin typeface="Arial Italics"/>
                  <a:ea typeface="Arial Italics"/>
                  <a:cs typeface="Arial Italics"/>
                  <a:sym typeface="Arial Italics"/>
                </a:rPr>
                <a:t>et rikt og variert språkmiljø.»</a:t>
              </a:r>
            </a:p>
            <a:p>
              <a:pPr algn="ctr">
                <a:lnSpc>
                  <a:spcPts val="1319"/>
                </a:lnSpc>
              </a:pPr>
              <a:endParaRPr lang="nb-NO" sz="1099" i="1" noProof="0">
                <a:solidFill>
                  <a:srgbClr val="000000"/>
                </a:solidFill>
                <a:latin typeface="Arial Italics"/>
                <a:ea typeface="Arial Italics"/>
                <a:cs typeface="Arial Italics"/>
                <a:sym typeface="Arial Italics"/>
              </a:endParaRPr>
            </a:p>
          </p:txBody>
        </p:sp>
      </p:grpSp>
      <p:sp>
        <p:nvSpPr>
          <p:cNvPr id="9" name="TextBox 9"/>
          <p:cNvSpPr txBox="1"/>
          <p:nvPr/>
        </p:nvSpPr>
        <p:spPr>
          <a:xfrm>
            <a:off x="7339641" y="4613016"/>
            <a:ext cx="2789844" cy="959985"/>
          </a:xfrm>
          <a:prstGeom prst="rect">
            <a:avLst/>
          </a:prstGeom>
        </p:spPr>
        <p:txBody>
          <a:bodyPr lIns="0" tIns="0" rIns="0" bIns="0" rtlCol="0" anchor="t">
            <a:spAutoFit/>
          </a:bodyPr>
          <a:lstStyle/>
          <a:p>
            <a:pPr algn="ctr">
              <a:lnSpc>
                <a:spcPts val="1110"/>
              </a:lnSpc>
            </a:pPr>
            <a:r>
              <a:rPr lang="nb-NO" sz="1099" b="1" noProof="0">
                <a:solidFill>
                  <a:srgbClr val="000000"/>
                </a:solidFill>
                <a:latin typeface="Arial Bold"/>
                <a:ea typeface="Arial Bold"/>
                <a:cs typeface="Arial Bold"/>
                <a:sym typeface="Arial Bold"/>
              </a:rPr>
              <a:t>Månedens sanger</a:t>
            </a:r>
          </a:p>
          <a:p>
            <a:pPr algn="ctr">
              <a:lnSpc>
                <a:spcPts val="1110"/>
              </a:lnSpc>
            </a:pPr>
            <a:r>
              <a:rPr lang="nb-NO" sz="1099" noProof="0">
                <a:solidFill>
                  <a:srgbClr val="000000"/>
                </a:solidFill>
                <a:latin typeface="Arial"/>
                <a:ea typeface="Arial"/>
                <a:cs typeface="Arial"/>
                <a:sym typeface="Arial"/>
              </a:rPr>
              <a:t>Fløy en liten blåfugl </a:t>
            </a:r>
          </a:p>
          <a:p>
            <a:pPr algn="ctr">
              <a:lnSpc>
                <a:spcPts val="1110"/>
              </a:lnSpc>
            </a:pPr>
            <a:r>
              <a:rPr lang="nb-NO" sz="1099" noProof="0">
                <a:solidFill>
                  <a:srgbClr val="000000"/>
                </a:solidFill>
                <a:latin typeface="Arial"/>
                <a:ea typeface="Arial"/>
                <a:cs typeface="Arial"/>
                <a:sym typeface="Arial"/>
              </a:rPr>
              <a:t>Jeg gikk en tur på stien</a:t>
            </a:r>
          </a:p>
          <a:p>
            <a:pPr algn="ctr">
              <a:lnSpc>
                <a:spcPts val="1110"/>
              </a:lnSpc>
            </a:pPr>
            <a:r>
              <a:rPr lang="nb-NO" sz="1099" noProof="0">
                <a:solidFill>
                  <a:srgbClr val="000000"/>
                </a:solidFill>
                <a:latin typeface="Arial"/>
                <a:ea typeface="Arial"/>
                <a:cs typeface="Arial"/>
                <a:sym typeface="Arial"/>
              </a:rPr>
              <a:t>Det går et fest tog gjennom landet.</a:t>
            </a:r>
          </a:p>
          <a:p>
            <a:pPr algn="ctr">
              <a:lnSpc>
                <a:spcPts val="1110"/>
              </a:lnSpc>
            </a:pPr>
            <a:r>
              <a:rPr lang="nb-NO" sz="1099" noProof="0">
                <a:solidFill>
                  <a:srgbClr val="000000"/>
                </a:solidFill>
                <a:latin typeface="Arial"/>
                <a:ea typeface="Arial"/>
                <a:cs typeface="Arial"/>
                <a:sym typeface="Arial"/>
              </a:rPr>
              <a:t>Ja vi elsker dette landet.</a:t>
            </a:r>
          </a:p>
          <a:p>
            <a:pPr algn="ctr">
              <a:lnSpc>
                <a:spcPts val="1110"/>
              </a:lnSpc>
            </a:pPr>
            <a:endParaRPr lang="nb-NO" sz="1099" noProof="0">
              <a:solidFill>
                <a:srgbClr val="000000"/>
              </a:solidFill>
              <a:latin typeface="Arial"/>
              <a:ea typeface="Arial"/>
              <a:cs typeface="Arial"/>
              <a:sym typeface="Arial"/>
            </a:endParaRPr>
          </a:p>
          <a:p>
            <a:pPr algn="ctr">
              <a:lnSpc>
                <a:spcPts val="1110"/>
              </a:lnSpc>
            </a:pPr>
            <a:endParaRPr lang="nb-NO" sz="1099" noProof="0">
              <a:solidFill>
                <a:srgbClr val="000000"/>
              </a:solidFill>
              <a:latin typeface="Arial"/>
              <a:ea typeface="Arial"/>
              <a:cs typeface="Arial"/>
              <a:sym typeface="Arial"/>
            </a:endParaRPr>
          </a:p>
        </p:txBody>
      </p:sp>
      <p:grpSp>
        <p:nvGrpSpPr>
          <p:cNvPr id="10" name="Group 10"/>
          <p:cNvGrpSpPr/>
          <p:nvPr/>
        </p:nvGrpSpPr>
        <p:grpSpPr>
          <a:xfrm>
            <a:off x="9040253" y="5377917"/>
            <a:ext cx="988419" cy="1400451"/>
            <a:chOff x="0" y="0"/>
            <a:chExt cx="1317892" cy="1867268"/>
          </a:xfrm>
        </p:grpSpPr>
        <p:sp>
          <p:nvSpPr>
            <p:cNvPr id="11" name="Freeform 11"/>
            <p:cNvSpPr/>
            <p:nvPr/>
          </p:nvSpPr>
          <p:spPr>
            <a:xfrm>
              <a:off x="0" y="0"/>
              <a:ext cx="1317879" cy="1867281"/>
            </a:xfrm>
            <a:custGeom>
              <a:avLst/>
              <a:gdLst/>
              <a:ahLst/>
              <a:cxnLst/>
              <a:rect l="l" t="t" r="r" b="b"/>
              <a:pathLst>
                <a:path w="1317879" h="1867281">
                  <a:moveTo>
                    <a:pt x="0" y="0"/>
                  </a:moveTo>
                  <a:lnTo>
                    <a:pt x="1317879" y="0"/>
                  </a:lnTo>
                  <a:lnTo>
                    <a:pt x="1317879" y="1867281"/>
                  </a:lnTo>
                  <a:lnTo>
                    <a:pt x="0" y="1867281"/>
                  </a:lnTo>
                  <a:lnTo>
                    <a:pt x="0" y="0"/>
                  </a:lnTo>
                  <a:close/>
                </a:path>
              </a:pathLst>
            </a:custGeom>
            <a:blipFill>
              <a:blip r:embed="rId4"/>
              <a:stretch>
                <a:fillRect l="-50174" r="-50175"/>
              </a:stretch>
            </a:blipFill>
          </p:spPr>
          <p:txBody>
            <a:bodyPr/>
            <a:lstStyle/>
            <a:p>
              <a:endParaRPr lang="nb-NO" noProof="0"/>
            </a:p>
          </p:txBody>
        </p:sp>
      </p:grpSp>
      <p:grpSp>
        <p:nvGrpSpPr>
          <p:cNvPr id="14" name="Group 14"/>
          <p:cNvGrpSpPr/>
          <p:nvPr/>
        </p:nvGrpSpPr>
        <p:grpSpPr>
          <a:xfrm>
            <a:off x="5803900" y="5603701"/>
            <a:ext cx="236275" cy="186570"/>
            <a:chOff x="0" y="0"/>
            <a:chExt cx="2829839" cy="1885379"/>
          </a:xfrm>
        </p:grpSpPr>
        <p:sp>
          <p:nvSpPr>
            <p:cNvPr id="15" name="Freeform 15"/>
            <p:cNvSpPr/>
            <p:nvPr/>
          </p:nvSpPr>
          <p:spPr>
            <a:xfrm>
              <a:off x="0" y="0"/>
              <a:ext cx="2829814" cy="1885442"/>
            </a:xfrm>
            <a:custGeom>
              <a:avLst/>
              <a:gdLst/>
              <a:ahLst/>
              <a:cxnLst/>
              <a:rect l="l" t="t" r="r" b="b"/>
              <a:pathLst>
                <a:path w="2829814" h="1885442">
                  <a:moveTo>
                    <a:pt x="0" y="0"/>
                  </a:moveTo>
                  <a:lnTo>
                    <a:pt x="2829814" y="0"/>
                  </a:lnTo>
                  <a:lnTo>
                    <a:pt x="2829814" y="1885442"/>
                  </a:lnTo>
                  <a:lnTo>
                    <a:pt x="0" y="1885442"/>
                  </a:lnTo>
                  <a:lnTo>
                    <a:pt x="0" y="0"/>
                  </a:lnTo>
                  <a:close/>
                </a:path>
              </a:pathLst>
            </a:custGeom>
            <a:blipFill>
              <a:blip r:embed="rId5"/>
              <a:stretch>
                <a:fillRect t="-30" b="-28"/>
              </a:stretch>
            </a:blipFill>
          </p:spPr>
          <p:txBody>
            <a:bodyPr/>
            <a:lstStyle/>
            <a:p>
              <a:endParaRPr lang="nb-NO" noProof="0"/>
            </a:p>
          </p:txBody>
        </p:sp>
      </p:grpSp>
      <p:sp>
        <p:nvSpPr>
          <p:cNvPr id="18" name="Freeform 18"/>
          <p:cNvSpPr/>
          <p:nvPr/>
        </p:nvSpPr>
        <p:spPr>
          <a:xfrm>
            <a:off x="7264967" y="5384137"/>
            <a:ext cx="985547" cy="1394231"/>
          </a:xfrm>
          <a:custGeom>
            <a:avLst/>
            <a:gdLst/>
            <a:ahLst/>
            <a:cxnLst/>
            <a:rect l="l" t="t" r="r" b="b"/>
            <a:pathLst>
              <a:path w="985547" h="1394231">
                <a:moveTo>
                  <a:pt x="0" y="0"/>
                </a:moveTo>
                <a:lnTo>
                  <a:pt x="985547" y="0"/>
                </a:lnTo>
                <a:lnTo>
                  <a:pt x="985547" y="1394232"/>
                </a:lnTo>
                <a:lnTo>
                  <a:pt x="0" y="1394232"/>
                </a:lnTo>
                <a:lnTo>
                  <a:pt x="0" y="0"/>
                </a:lnTo>
                <a:close/>
              </a:path>
            </a:pathLst>
          </a:custGeom>
          <a:blipFill>
            <a:blip r:embed="rId6"/>
            <a:stretch>
              <a:fillRect/>
            </a:stretch>
          </a:blipFill>
        </p:spPr>
        <p:txBody>
          <a:bodyPr/>
          <a:lstStyle/>
          <a:p>
            <a:endParaRPr lang="nb-NO" noProof="0"/>
          </a:p>
        </p:txBody>
      </p:sp>
      <p:sp>
        <p:nvSpPr>
          <p:cNvPr id="19" name="Freeform 19"/>
          <p:cNvSpPr/>
          <p:nvPr/>
        </p:nvSpPr>
        <p:spPr>
          <a:xfrm rot="343770">
            <a:off x="7735563" y="5748771"/>
            <a:ext cx="980862" cy="1388012"/>
          </a:xfrm>
          <a:custGeom>
            <a:avLst/>
            <a:gdLst/>
            <a:ahLst/>
            <a:cxnLst/>
            <a:rect l="l" t="t" r="r" b="b"/>
            <a:pathLst>
              <a:path w="980862" h="1388012">
                <a:moveTo>
                  <a:pt x="0" y="0"/>
                </a:moveTo>
                <a:lnTo>
                  <a:pt x="980862" y="0"/>
                </a:lnTo>
                <a:lnTo>
                  <a:pt x="980862" y="1388012"/>
                </a:lnTo>
                <a:lnTo>
                  <a:pt x="0" y="1388012"/>
                </a:lnTo>
                <a:lnTo>
                  <a:pt x="0" y="0"/>
                </a:lnTo>
                <a:close/>
              </a:path>
            </a:pathLst>
          </a:custGeom>
          <a:blipFill>
            <a:blip r:embed="rId7"/>
            <a:stretch>
              <a:fillRect/>
            </a:stretch>
          </a:blipFill>
        </p:spPr>
        <p:txBody>
          <a:bodyPr/>
          <a:lstStyle/>
          <a:p>
            <a:endParaRPr lang="nb-NO" noProof="0"/>
          </a:p>
        </p:txBody>
      </p:sp>
      <p:sp>
        <p:nvSpPr>
          <p:cNvPr id="20" name="Freeform 20"/>
          <p:cNvSpPr/>
          <p:nvPr/>
        </p:nvSpPr>
        <p:spPr>
          <a:xfrm rot="-410379">
            <a:off x="8452170" y="5706104"/>
            <a:ext cx="985257" cy="1394231"/>
          </a:xfrm>
          <a:custGeom>
            <a:avLst/>
            <a:gdLst/>
            <a:ahLst/>
            <a:cxnLst/>
            <a:rect l="l" t="t" r="r" b="b"/>
            <a:pathLst>
              <a:path w="985257" h="1394231">
                <a:moveTo>
                  <a:pt x="0" y="0"/>
                </a:moveTo>
                <a:lnTo>
                  <a:pt x="985257" y="0"/>
                </a:lnTo>
                <a:lnTo>
                  <a:pt x="985257" y="1394231"/>
                </a:lnTo>
                <a:lnTo>
                  <a:pt x="0" y="1394231"/>
                </a:lnTo>
                <a:lnTo>
                  <a:pt x="0" y="0"/>
                </a:lnTo>
                <a:close/>
              </a:path>
            </a:pathLst>
          </a:custGeom>
          <a:blipFill>
            <a:blip r:embed="rId8"/>
            <a:stretch>
              <a:fillRect/>
            </a:stretch>
          </a:blipFill>
        </p:spPr>
        <p:txBody>
          <a:bodyPr/>
          <a:lstStyle/>
          <a:p>
            <a:endParaRPr lang="nb-NO" noProof="0"/>
          </a:p>
        </p:txBody>
      </p:sp>
      <p:sp>
        <p:nvSpPr>
          <p:cNvPr id="21" name="Freeform 21"/>
          <p:cNvSpPr/>
          <p:nvPr/>
        </p:nvSpPr>
        <p:spPr>
          <a:xfrm>
            <a:off x="1027514" y="5573001"/>
            <a:ext cx="2210354" cy="1660438"/>
          </a:xfrm>
          <a:custGeom>
            <a:avLst/>
            <a:gdLst/>
            <a:ahLst/>
            <a:cxnLst/>
            <a:rect l="l" t="t" r="r" b="b"/>
            <a:pathLst>
              <a:path w="2210354" h="1660438">
                <a:moveTo>
                  <a:pt x="0" y="0"/>
                </a:moveTo>
                <a:lnTo>
                  <a:pt x="2210353" y="0"/>
                </a:lnTo>
                <a:lnTo>
                  <a:pt x="2210353" y="1660439"/>
                </a:lnTo>
                <a:lnTo>
                  <a:pt x="0" y="1660439"/>
                </a:lnTo>
                <a:lnTo>
                  <a:pt x="0" y="0"/>
                </a:lnTo>
                <a:close/>
              </a:path>
            </a:pathLst>
          </a:custGeom>
          <a:blipFill>
            <a:blip r:embed="rId9"/>
            <a:stretch>
              <a:fillRect/>
            </a:stretch>
          </a:blipFill>
        </p:spPr>
        <p:txBody>
          <a:bodyPr/>
          <a:lstStyle/>
          <a:p>
            <a:endParaRPr lang="nb-NO" noProof="0"/>
          </a:p>
        </p:txBody>
      </p:sp>
      <p:sp>
        <p:nvSpPr>
          <p:cNvPr id="22" name="TextBox 22"/>
          <p:cNvSpPr txBox="1"/>
          <p:nvPr/>
        </p:nvSpPr>
        <p:spPr>
          <a:xfrm>
            <a:off x="758729" y="770100"/>
            <a:ext cx="9177271" cy="3333750"/>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Nærmiljø og felleskap</a:t>
            </a:r>
          </a:p>
          <a:p>
            <a:pPr algn="l">
              <a:lnSpc>
                <a:spcPts val="1320"/>
              </a:lnSpc>
            </a:pPr>
            <a:r>
              <a:rPr lang="nb-NO" sz="1100" b="1" noProof="0">
                <a:solidFill>
                  <a:srgbClr val="000000"/>
                </a:solidFill>
                <a:latin typeface="Arial Bold"/>
                <a:ea typeface="Arial Bold"/>
                <a:cs typeface="Arial Bold"/>
                <a:sym typeface="Arial Bold"/>
              </a:rPr>
              <a:t>Fagområde:: Nærmiljø og samfunn </a:t>
            </a:r>
          </a:p>
          <a:p>
            <a:pPr algn="l">
              <a:lnSpc>
                <a:spcPts val="1320"/>
              </a:lnSpc>
            </a:pPr>
            <a:r>
              <a:rPr lang="nb-NO" sz="1100" noProof="0">
                <a:solidFill>
                  <a:srgbClr val="000000"/>
                </a:solidFill>
                <a:latin typeface="Arial"/>
                <a:ea typeface="Arial"/>
                <a:cs typeface="Arial"/>
                <a:sym typeface="Arial"/>
              </a:rPr>
              <a:t>Mai er en måned fylt med fellesskap, tradisjoner og opplevelser i nærmiljøet. Gjennom lek, utforsking og felles aktiviteter ønsker vi å styrke barnas opplevelse av tilhørighet og gi dem erfaringer med å være en del av et større fellesskap. Vi utforsker nærmiljøet vårt og snakker om steder, mennesker og tradisjoner som er en del av barnas hverdag.</a:t>
            </a:r>
          </a:p>
          <a:p>
            <a:pPr algn="l">
              <a:lnSpc>
                <a:spcPts val="1320"/>
              </a:lnSpc>
            </a:pPr>
            <a:r>
              <a:rPr lang="nb-NO" sz="1100" noProof="0">
                <a:solidFill>
                  <a:srgbClr val="000000"/>
                </a:solidFill>
                <a:latin typeface="Arial"/>
                <a:ea typeface="Arial"/>
                <a:cs typeface="Arial"/>
                <a:sym typeface="Arial"/>
              </a:rPr>
              <a:t>Gjennom turer og aktiviteter i nærmiljøet får barna bli bedre kjent med området rundt barnehagen og oppleve at de er en viktig del av fellesskapet. Vi legger til rette for samtaler om vennskap, samarbeid og respekt for hverandre, samtidig som barna får erfaring med medvirkning og deltakelse i gruppefellesskapet.</a:t>
            </a:r>
          </a:p>
          <a:p>
            <a:pPr algn="l">
              <a:lnSpc>
                <a:spcPts val="1320"/>
              </a:lnSpc>
            </a:pPr>
            <a:endParaRPr lang="nb-NO" sz="1100" noProof="0">
              <a:solidFill>
                <a:srgbClr val="000000"/>
              </a:solidFill>
              <a:latin typeface="Arial"/>
              <a:ea typeface="Arial"/>
              <a:cs typeface="Arial"/>
              <a:sym typeface="Arial"/>
            </a:endParaRPr>
          </a:p>
          <a:p>
            <a:pPr algn="l">
              <a:lnSpc>
                <a:spcPts val="1320"/>
              </a:lnSpc>
            </a:pPr>
            <a:r>
              <a:rPr lang="nb-NO" sz="1100" noProof="0">
                <a:solidFill>
                  <a:srgbClr val="000000"/>
                </a:solidFill>
                <a:latin typeface="Arial"/>
                <a:ea typeface="Arial"/>
                <a:cs typeface="Arial"/>
                <a:sym typeface="Arial"/>
              </a:rPr>
              <a:t>Lek og språk står sentralt også denne måneden. Gjennom felles opplevelser, rollelek, samtaler og aktiviteter utvikler barna språk, sosial kompetanse og forståelse for samspill med andre. Vi setter ord på opplevelser og erfaringer og oppmuntrer barna til å uttrykke tanker, meninger og følelser.</a:t>
            </a:r>
          </a:p>
          <a:p>
            <a:pPr algn="l">
              <a:lnSpc>
                <a:spcPts val="1320"/>
              </a:lnSpc>
            </a:pPr>
            <a:r>
              <a:rPr lang="nb-NO" sz="1100" noProof="0">
                <a:solidFill>
                  <a:srgbClr val="000000"/>
                </a:solidFill>
                <a:latin typeface="Arial"/>
                <a:ea typeface="Arial"/>
                <a:cs typeface="Arial"/>
                <a:sym typeface="Arial"/>
              </a:rPr>
              <a:t>I løpet av mai starter vi tilvenning for «Fiskene» som skal flytte over til Naustet til høsten. Gjennom besøk, lek og aktiviteter på den nye avdelingen får barna bli kjent med både miljøet, barna og de voksne. Målet er å skape trygghet, forutsigbarhet og glede knyttet til overgangen som venter.</a:t>
            </a:r>
          </a:p>
          <a:p>
            <a:pPr algn="l">
              <a:lnSpc>
                <a:spcPts val="1320"/>
              </a:lnSpc>
            </a:pPr>
            <a:r>
              <a:rPr lang="nb-NO" sz="1100" noProof="0">
                <a:solidFill>
                  <a:srgbClr val="000000"/>
                </a:solidFill>
                <a:latin typeface="Arial"/>
                <a:ea typeface="Arial"/>
                <a:cs typeface="Arial"/>
                <a:sym typeface="Arial"/>
              </a:rPr>
              <a:t>Vi markerer også 17. mai gjennom ulike aktiviteter og forberedelser i barnehagen. Den 14. mai samles vi til markering hvor vi synger sanger, øver på tog og snakker om nasjonaldagen og tradisjonene som hører til. Gjennom fellesskap og glede ønsker vi å gi barna positive erfaringer med denne viktige dagen.</a:t>
            </a:r>
          </a:p>
          <a:p>
            <a:pPr algn="l">
              <a:lnSpc>
                <a:spcPts val="1320"/>
              </a:lnSpc>
            </a:pPr>
            <a:endParaRPr lang="nb-NO" sz="1100" noProof="0">
              <a:solidFill>
                <a:srgbClr val="000000"/>
              </a:solidFill>
              <a:latin typeface="Arial"/>
              <a:ea typeface="Arial"/>
              <a:cs typeface="Arial"/>
              <a:sym typeface="Arial"/>
            </a:endParaRPr>
          </a:p>
          <a:p>
            <a:pPr algn="l">
              <a:lnSpc>
                <a:spcPts val="1320"/>
              </a:lnSpc>
            </a:pPr>
            <a:r>
              <a:rPr lang="nb-NO" sz="1100" noProof="0">
                <a:solidFill>
                  <a:srgbClr val="000000"/>
                </a:solidFill>
                <a:latin typeface="Arial"/>
                <a:ea typeface="Arial"/>
                <a:cs typeface="Arial"/>
                <a:sym typeface="Arial"/>
              </a:rPr>
              <a:t>Barnehagen holder stengt 6. og 7. mai på grunn av planleggingsdag og Kristi himmelfartsdag.</a:t>
            </a:r>
          </a:p>
          <a:p>
            <a:pPr algn="l">
              <a:lnSpc>
                <a:spcPts val="1320"/>
              </a:lnSpc>
            </a:pPr>
            <a:r>
              <a:rPr lang="nb-NO" sz="1100" noProof="0">
                <a:solidFill>
                  <a:srgbClr val="000000"/>
                </a:solidFill>
                <a:latin typeface="Arial"/>
                <a:ea typeface="Arial"/>
                <a:cs typeface="Arial"/>
                <a:sym typeface="Arial"/>
              </a:rPr>
              <a:t>Vi ønsker at mai skal være en måned preget av fellesskap, glede og tilhørighet, hvor barna får oppleve trygghet i gruppen, bli kjent med nærmiljøet sitt og skape gode minner sammen med venner og voksne</a:t>
            </a:r>
          </a:p>
        </p:txBody>
      </p:sp>
      <p:sp>
        <p:nvSpPr>
          <p:cNvPr id="25" name="TextBox 25"/>
          <p:cNvSpPr txBox="1"/>
          <p:nvPr/>
        </p:nvSpPr>
        <p:spPr>
          <a:xfrm>
            <a:off x="4074369" y="4432096"/>
            <a:ext cx="2788435" cy="3077766"/>
          </a:xfrm>
          <a:prstGeom prst="rect">
            <a:avLst/>
          </a:prstGeom>
        </p:spPr>
        <p:txBody>
          <a:bodyPr lIns="0" tIns="0" rIns="0" bIns="0" rtlCol="0" anchor="t">
            <a:spAutoFit/>
          </a:bodyPr>
          <a:lstStyle/>
          <a:p>
            <a:pPr algn="ctr">
              <a:lnSpc>
                <a:spcPts val="1199"/>
              </a:lnSpc>
            </a:pPr>
            <a:endParaRPr lang="nb-NO" noProof="0" dirty="0"/>
          </a:p>
          <a:p>
            <a:pPr algn="ctr">
              <a:lnSpc>
                <a:spcPts val="1199"/>
              </a:lnSpc>
            </a:pPr>
            <a:r>
              <a:rPr lang="nb-NO" sz="1100" b="1" noProof="0" dirty="0">
                <a:solidFill>
                  <a:srgbClr val="000000"/>
                </a:solidFill>
                <a:latin typeface="Arial Bold"/>
                <a:ea typeface="Arial Bold"/>
                <a:cs typeface="Arial Bold"/>
                <a:sym typeface="Arial Bold"/>
              </a:rPr>
              <a:t>06. mai:</a:t>
            </a:r>
          </a:p>
          <a:p>
            <a:pPr algn="ctr">
              <a:lnSpc>
                <a:spcPts val="1199"/>
              </a:lnSpc>
            </a:pPr>
            <a:r>
              <a:rPr lang="nb-NO" sz="1100" noProof="0" dirty="0">
                <a:solidFill>
                  <a:srgbClr val="000000"/>
                </a:solidFill>
                <a:latin typeface="Arial"/>
                <a:ea typeface="Arial"/>
                <a:cs typeface="Arial"/>
                <a:sym typeface="Arial"/>
              </a:rPr>
              <a:t>Kristi himmelfartsdag, barnehagen er stengt.</a:t>
            </a:r>
          </a:p>
          <a:p>
            <a:pPr algn="ctr">
              <a:lnSpc>
                <a:spcPts val="1199"/>
              </a:lnSpc>
            </a:pPr>
            <a:endParaRPr lang="nb-NO" sz="1100" noProof="0" dirty="0">
              <a:solidFill>
                <a:srgbClr val="000000"/>
              </a:solidFill>
              <a:latin typeface="Arial"/>
              <a:ea typeface="Arial"/>
              <a:cs typeface="Arial"/>
              <a:sym typeface="Arial"/>
            </a:endParaRPr>
          </a:p>
          <a:p>
            <a:pPr algn="ctr">
              <a:lnSpc>
                <a:spcPts val="1199"/>
              </a:lnSpc>
            </a:pPr>
            <a:r>
              <a:rPr lang="nb-NO" sz="1100" b="1" noProof="0" dirty="0">
                <a:solidFill>
                  <a:srgbClr val="000000"/>
                </a:solidFill>
                <a:latin typeface="Arial Bold"/>
                <a:ea typeface="Arial Bold"/>
                <a:cs typeface="Arial Bold"/>
                <a:sym typeface="Arial Bold"/>
              </a:rPr>
              <a:t>07. mai: </a:t>
            </a:r>
          </a:p>
          <a:p>
            <a:pPr algn="ctr">
              <a:lnSpc>
                <a:spcPts val="1199"/>
              </a:lnSpc>
            </a:pPr>
            <a:r>
              <a:rPr lang="nb-NO" sz="1100" noProof="0" dirty="0">
                <a:solidFill>
                  <a:srgbClr val="000000"/>
                </a:solidFill>
                <a:latin typeface="Arial"/>
                <a:ea typeface="Arial"/>
                <a:cs typeface="Arial"/>
                <a:sym typeface="Arial"/>
              </a:rPr>
              <a:t>Planleggingsdag, barnehagen er stengt</a:t>
            </a:r>
          </a:p>
          <a:p>
            <a:pPr algn="ctr">
              <a:lnSpc>
                <a:spcPts val="1199"/>
              </a:lnSpc>
            </a:pPr>
            <a:r>
              <a:rPr lang="nb-NO" sz="1100" b="1" noProof="0" dirty="0">
                <a:solidFill>
                  <a:srgbClr val="000000"/>
                </a:solidFill>
                <a:latin typeface="Arial"/>
                <a:ea typeface="Arial"/>
                <a:cs typeface="Arial"/>
                <a:sym typeface="Arial"/>
              </a:rPr>
              <a:t>14. mai prøve 17.mai</a:t>
            </a:r>
          </a:p>
          <a:p>
            <a:pPr algn="ctr">
              <a:lnSpc>
                <a:spcPts val="1199"/>
              </a:lnSpc>
            </a:pPr>
            <a:endParaRPr lang="nb-NO" sz="1100" noProof="0" dirty="0">
              <a:solidFill>
                <a:srgbClr val="000000"/>
              </a:solidFill>
              <a:latin typeface="Arial"/>
              <a:ea typeface="Arial"/>
              <a:cs typeface="Arial"/>
              <a:sym typeface="Arial"/>
            </a:endParaRPr>
          </a:p>
          <a:p>
            <a:pPr algn="ctr">
              <a:lnSpc>
                <a:spcPts val="1199"/>
              </a:lnSpc>
            </a:pPr>
            <a:r>
              <a:rPr lang="nb-NO" sz="1100" b="1" noProof="0" dirty="0">
                <a:solidFill>
                  <a:srgbClr val="000000"/>
                </a:solidFill>
                <a:latin typeface="Arial Bold"/>
                <a:ea typeface="Arial Bold"/>
                <a:cs typeface="Arial Bold"/>
                <a:sym typeface="Arial Bold"/>
              </a:rPr>
              <a:t>17. mai: </a:t>
            </a:r>
          </a:p>
          <a:p>
            <a:pPr algn="ctr">
              <a:lnSpc>
                <a:spcPts val="1199"/>
              </a:lnSpc>
            </a:pPr>
            <a:r>
              <a:rPr lang="nb-NO" sz="1100" noProof="0" dirty="0">
                <a:solidFill>
                  <a:srgbClr val="000000"/>
                </a:solidFill>
                <a:latin typeface="Arial"/>
                <a:ea typeface="Arial"/>
                <a:cs typeface="Arial"/>
                <a:sym typeface="Arial"/>
              </a:rPr>
              <a:t>Grunnlovsdagen barnehagen er stengt</a:t>
            </a:r>
          </a:p>
          <a:p>
            <a:pPr algn="ctr">
              <a:lnSpc>
                <a:spcPts val="1199"/>
              </a:lnSpc>
            </a:pPr>
            <a:r>
              <a:rPr lang="nb-NO" sz="1100" b="1" dirty="0">
                <a:solidFill>
                  <a:srgbClr val="000000"/>
                </a:solidFill>
                <a:latin typeface="Arial"/>
                <a:ea typeface="Arial"/>
                <a:cs typeface="Arial"/>
                <a:sym typeface="Arial"/>
              </a:rPr>
              <a:t>27.mai</a:t>
            </a:r>
            <a:endParaRPr lang="nb-NO" sz="1100" noProof="0" dirty="0">
              <a:solidFill>
                <a:srgbClr val="000000"/>
              </a:solidFill>
              <a:latin typeface="Arial"/>
              <a:ea typeface="Arial"/>
              <a:cs typeface="Arial"/>
              <a:sym typeface="Arial"/>
            </a:endParaRPr>
          </a:p>
          <a:p>
            <a:pPr algn="ctr">
              <a:lnSpc>
                <a:spcPts val="1199"/>
              </a:lnSpc>
            </a:pPr>
            <a:r>
              <a:rPr lang="nb-NO" sz="1100" dirty="0">
                <a:solidFill>
                  <a:srgbClr val="000000"/>
                </a:solidFill>
                <a:latin typeface="Arial"/>
                <a:ea typeface="Arial"/>
                <a:cs typeface="Arial"/>
                <a:sym typeface="Arial"/>
              </a:rPr>
              <a:t>Fotografering</a:t>
            </a:r>
            <a:endParaRPr lang="nb-NO" sz="1100" noProof="0" dirty="0">
              <a:solidFill>
                <a:srgbClr val="000000"/>
              </a:solidFill>
              <a:latin typeface="Arial"/>
              <a:ea typeface="Arial"/>
              <a:cs typeface="Arial"/>
              <a:sym typeface="Arial"/>
            </a:endParaRPr>
          </a:p>
          <a:p>
            <a:pPr algn="ctr">
              <a:lnSpc>
                <a:spcPts val="1199"/>
              </a:lnSpc>
            </a:pPr>
            <a:endParaRPr lang="nb-NO" sz="1100" b="1" noProof="0" dirty="0">
              <a:solidFill>
                <a:srgbClr val="000000"/>
              </a:solidFill>
              <a:latin typeface="Arial Bold"/>
              <a:ea typeface="Arial Bold"/>
              <a:cs typeface="Arial Bold"/>
              <a:sym typeface="Arial Bold"/>
            </a:endParaRPr>
          </a:p>
          <a:p>
            <a:pPr algn="ctr">
              <a:lnSpc>
                <a:spcPts val="1199"/>
              </a:lnSpc>
            </a:pPr>
            <a:r>
              <a:rPr lang="nb-NO" sz="1100" b="1" noProof="0" dirty="0">
                <a:solidFill>
                  <a:srgbClr val="000000"/>
                </a:solidFill>
                <a:latin typeface="Arial Bold"/>
                <a:ea typeface="Arial Bold"/>
                <a:cs typeface="Arial Bold"/>
                <a:sym typeface="Arial Bold"/>
              </a:rPr>
              <a:t>Tilvenning</a:t>
            </a:r>
          </a:p>
          <a:p>
            <a:pPr algn="ctr">
              <a:lnSpc>
                <a:spcPts val="1199"/>
              </a:lnSpc>
            </a:pPr>
            <a:r>
              <a:rPr lang="nb-NO" sz="1100" noProof="0" dirty="0">
                <a:solidFill>
                  <a:srgbClr val="000000"/>
                </a:solidFill>
                <a:latin typeface="Arial"/>
                <a:ea typeface="Arial"/>
                <a:cs typeface="Arial"/>
                <a:sym typeface="Arial"/>
              </a:rPr>
              <a:t>Vi starter opp med tilvenning denne og neste  måned. De som skal over på Naustet etter sommeren skal få være på besøk der fremover, for å bli kjent med avdelingen, barna og de voksne. </a:t>
            </a:r>
          </a:p>
          <a:p>
            <a:pPr algn="ctr">
              <a:lnSpc>
                <a:spcPts val="1199"/>
              </a:lnSpc>
            </a:pPr>
            <a:endParaRPr lang="nb-NO" sz="1100" noProof="0" dirty="0">
              <a:solidFill>
                <a:srgbClr val="000000"/>
              </a:solidFill>
              <a:latin typeface="Arial"/>
              <a:ea typeface="Arial"/>
              <a:cs typeface="Arial"/>
              <a:sym typeface="Arial"/>
            </a:endParaRPr>
          </a:p>
        </p:txBody>
      </p:sp>
      <p:sp>
        <p:nvSpPr>
          <p:cNvPr id="23" name="TextBox 23"/>
          <p:cNvSpPr txBox="1"/>
          <p:nvPr/>
        </p:nvSpPr>
        <p:spPr>
          <a:xfrm>
            <a:off x="4674699" y="149876"/>
            <a:ext cx="718318"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MAI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352092547"/>
              </p:ext>
            </p:extLst>
          </p:nvPr>
        </p:nvGraphicFramePr>
        <p:xfrm>
          <a:off x="1061028" y="338999"/>
          <a:ext cx="8887361" cy="6747036"/>
        </p:xfrm>
        <a:graphic>
          <a:graphicData uri="http://schemas.openxmlformats.org/drawingml/2006/table">
            <a:tbl>
              <a:tblPr/>
              <a:tblGrid>
                <a:gridCol w="552804">
                  <a:extLst>
                    <a:ext uri="{9D8B030D-6E8A-4147-A177-3AD203B41FA5}">
                      <a16:colId xmlns:a16="http://schemas.microsoft.com/office/drawing/2014/main" val="20000"/>
                    </a:ext>
                  </a:extLst>
                </a:gridCol>
                <a:gridCol w="1190651">
                  <a:extLst>
                    <a:ext uri="{9D8B030D-6E8A-4147-A177-3AD203B41FA5}">
                      <a16:colId xmlns:a16="http://schemas.microsoft.com/office/drawing/2014/main" val="20001"/>
                    </a:ext>
                  </a:extLst>
                </a:gridCol>
                <a:gridCol w="1190651">
                  <a:extLst>
                    <a:ext uri="{9D8B030D-6E8A-4147-A177-3AD203B41FA5}">
                      <a16:colId xmlns:a16="http://schemas.microsoft.com/office/drawing/2014/main" val="20002"/>
                    </a:ext>
                  </a:extLst>
                </a:gridCol>
                <a:gridCol w="1190651">
                  <a:extLst>
                    <a:ext uri="{9D8B030D-6E8A-4147-A177-3AD203B41FA5}">
                      <a16:colId xmlns:a16="http://schemas.microsoft.com/office/drawing/2014/main" val="20003"/>
                    </a:ext>
                  </a:extLst>
                </a:gridCol>
                <a:gridCol w="1190651">
                  <a:extLst>
                    <a:ext uri="{9D8B030D-6E8A-4147-A177-3AD203B41FA5}">
                      <a16:colId xmlns:a16="http://schemas.microsoft.com/office/drawing/2014/main" val="20004"/>
                    </a:ext>
                  </a:extLst>
                </a:gridCol>
                <a:gridCol w="1190651">
                  <a:extLst>
                    <a:ext uri="{9D8B030D-6E8A-4147-A177-3AD203B41FA5}">
                      <a16:colId xmlns:a16="http://schemas.microsoft.com/office/drawing/2014/main" val="20005"/>
                    </a:ext>
                  </a:extLst>
                </a:gridCol>
                <a:gridCol w="1190651">
                  <a:extLst>
                    <a:ext uri="{9D8B030D-6E8A-4147-A177-3AD203B41FA5}">
                      <a16:colId xmlns:a16="http://schemas.microsoft.com/office/drawing/2014/main" val="20006"/>
                    </a:ext>
                  </a:extLst>
                </a:gridCol>
                <a:gridCol w="1190651">
                  <a:extLst>
                    <a:ext uri="{9D8B030D-6E8A-4147-A177-3AD203B41FA5}">
                      <a16:colId xmlns:a16="http://schemas.microsoft.com/office/drawing/2014/main" val="20007"/>
                    </a:ext>
                  </a:extLst>
                </a:gridCol>
              </a:tblGrid>
              <a:tr h="391161">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854103">
                <a:tc>
                  <a:txBody>
                    <a:bodyPr/>
                    <a:lstStyle/>
                    <a:p>
                      <a:pPr algn="ctr">
                        <a:lnSpc>
                          <a:spcPts val="2159"/>
                        </a:lnSpc>
                        <a:defRPr/>
                      </a:pPr>
                      <a:r>
                        <a:rPr lang="nb-NO" sz="1799" b="1" noProof="0">
                          <a:solidFill>
                            <a:srgbClr val="000000"/>
                          </a:solidFill>
                          <a:latin typeface="Arial Bold"/>
                          <a:ea typeface="Arial Bold"/>
                          <a:cs typeface="Arial Bold"/>
                          <a:sym typeface="Arial Bold"/>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p>
                      <a:pPr algn="l">
                        <a:lnSpc>
                          <a:spcPts val="1439"/>
                        </a:lnSpc>
                      </a:pPr>
                      <a:r>
                        <a:rPr lang="nb-NO" sz="1199" b="1" noProof="0">
                          <a:solidFill>
                            <a:srgbClr val="000000"/>
                          </a:solidFill>
                          <a:latin typeface="Arial Bold"/>
                          <a:ea typeface="Arial Bold"/>
                          <a:cs typeface="Arial Bold"/>
                          <a:sym typeface="Arial Bold"/>
                        </a:rPr>
                        <a:t>Tiril KJ 4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944511">
                <a:tc>
                  <a:txBody>
                    <a:bodyPr/>
                    <a:lstStyle/>
                    <a:p>
                      <a:pPr algn="ctr">
                        <a:lnSpc>
                          <a:spcPts val="2159"/>
                        </a:lnSpc>
                        <a:defRPr/>
                      </a:pPr>
                      <a:r>
                        <a:rPr lang="nb-NO" sz="1799" b="1" noProof="0">
                          <a:solidFill>
                            <a:srgbClr val="000000"/>
                          </a:solidFill>
                          <a:latin typeface="Arial Bold"/>
                          <a:ea typeface="Arial Bold"/>
                          <a:cs typeface="Arial Bold"/>
                          <a:sym typeface="Arial Bold"/>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p>
                      <a:pPr algn="l">
                        <a:lnSpc>
                          <a:spcPts val="1439"/>
                        </a:lnSpc>
                      </a:pPr>
                      <a:r>
                        <a:rPr lang="nb-NO" sz="1199" noProof="0">
                          <a:solidFill>
                            <a:srgbClr val="000000"/>
                          </a:solidFill>
                          <a:latin typeface="Arial"/>
                          <a:ea typeface="Arial"/>
                          <a:cs typeface="Arial"/>
                          <a:sym typeface="Arial"/>
                        </a:rPr>
                        <a:t>Kristi himmelfartsdag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p>
                      <a:pPr algn="l">
                        <a:lnSpc>
                          <a:spcPts val="1199"/>
                        </a:lnSpc>
                      </a:pPr>
                      <a:r>
                        <a:rPr lang="nb-NO" sz="999" noProof="0">
                          <a:solidFill>
                            <a:srgbClr val="000000"/>
                          </a:solidFill>
                          <a:latin typeface="Arial"/>
                          <a:ea typeface="Arial"/>
                          <a:cs typeface="Arial"/>
                          <a:sym typeface="Arial"/>
                        </a:rPr>
                        <a:t>PLANLEGGINGSDAG BARNEHAGEN STENG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459699">
                <a:tc>
                  <a:txBody>
                    <a:bodyPr/>
                    <a:lstStyle/>
                    <a:p>
                      <a:pPr algn="ctr">
                        <a:lnSpc>
                          <a:spcPts val="2159"/>
                        </a:lnSpc>
                        <a:defRPr/>
                      </a:pPr>
                      <a:r>
                        <a:rPr lang="nb-NO" sz="1799" b="1" noProof="0">
                          <a:solidFill>
                            <a:srgbClr val="000000"/>
                          </a:solidFill>
                          <a:latin typeface="Arial Bold"/>
                          <a:ea typeface="Arial Bold"/>
                          <a:cs typeface="Arial Bold"/>
                          <a:sym typeface="Arial Bold"/>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14.</a:t>
                      </a:r>
                      <a:endParaRPr lang="nb-NO" sz="1100" noProof="0" dirty="0"/>
                    </a:p>
                    <a:p>
                      <a:pPr algn="l">
                        <a:lnSpc>
                          <a:spcPts val="1439"/>
                        </a:lnSpc>
                      </a:pPr>
                      <a:r>
                        <a:rPr lang="nb-NO" sz="1199" b="1" noProof="0" dirty="0">
                          <a:solidFill>
                            <a:srgbClr val="000000"/>
                          </a:solidFill>
                          <a:latin typeface="Arial"/>
                          <a:ea typeface="Arial"/>
                          <a:cs typeface="Arial"/>
                          <a:sym typeface="Arial"/>
                        </a:rPr>
                        <a:t>Vi markerer 17.mai i barnehagen</a:t>
                      </a: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15</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p>
                      <a:pPr algn="l">
                        <a:lnSpc>
                          <a:spcPts val="1439"/>
                        </a:lnSpc>
                      </a:pPr>
                      <a:r>
                        <a:rPr lang="nb-NO" sz="1199" noProof="0">
                          <a:solidFill>
                            <a:srgbClr val="000000"/>
                          </a:solidFill>
                          <a:latin typeface="Arial"/>
                          <a:ea typeface="Arial"/>
                          <a:cs typeface="Arial"/>
                          <a:sym typeface="Arial"/>
                        </a:rPr>
                        <a:t>Pinse</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1186114">
                <a:tc>
                  <a:txBody>
                    <a:bodyPr/>
                    <a:lstStyle/>
                    <a:p>
                      <a:pPr algn="ctr">
                        <a:lnSpc>
                          <a:spcPts val="2159"/>
                        </a:lnSpc>
                        <a:defRPr/>
                      </a:pPr>
                      <a:r>
                        <a:rPr lang="nb-NO" sz="1799" b="1" noProof="0">
                          <a:solidFill>
                            <a:srgbClr val="000000"/>
                          </a:solidFill>
                          <a:latin typeface="Arial Bold"/>
                          <a:ea typeface="Arial Bold"/>
                          <a:cs typeface="Arial Bold"/>
                          <a:sym typeface="Arial Bold"/>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p>
                      <a:pPr algn="l">
                        <a:lnSpc>
                          <a:spcPts val="1439"/>
                        </a:lnSpc>
                      </a:pPr>
                      <a:r>
                        <a:rPr lang="nb-NO" sz="1199" noProof="0">
                          <a:solidFill>
                            <a:srgbClr val="000000"/>
                          </a:solidFill>
                          <a:latin typeface="Arial"/>
                          <a:ea typeface="Arial"/>
                          <a:cs typeface="Arial"/>
                          <a:sym typeface="Arial"/>
                        </a:rPr>
                        <a:t>Grunnlovsdag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558ED5"/>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a:t>
                      </a:r>
                    </a:p>
                    <a:p>
                      <a:pPr algn="l">
                        <a:lnSpc>
                          <a:spcPts val="1439"/>
                        </a:lnSpc>
                      </a:pPr>
                      <a:r>
                        <a:rPr lang="nb-NO" sz="1199" b="1" noProof="0">
                          <a:solidFill>
                            <a:srgbClr val="000000"/>
                          </a:solidFill>
                          <a:latin typeface="Arial Bold"/>
                          <a:ea typeface="Arial Bold"/>
                          <a:cs typeface="Arial Bold"/>
                          <a:sym typeface="Arial Bold"/>
                        </a:rPr>
                        <a:t>Tiril O T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Heine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1358098">
                <a:tc>
                  <a:txBody>
                    <a:bodyPr/>
                    <a:lstStyle/>
                    <a:p>
                      <a:pPr algn="ctr">
                        <a:lnSpc>
                          <a:spcPts val="2159"/>
                        </a:lnSpc>
                        <a:defRPr/>
                      </a:pPr>
                      <a:r>
                        <a:rPr lang="nb-NO" sz="1799" b="1" noProof="0">
                          <a:solidFill>
                            <a:srgbClr val="000000"/>
                          </a:solidFill>
                          <a:latin typeface="Arial Bold"/>
                          <a:ea typeface="Arial Bold"/>
                          <a:cs typeface="Arial Bold"/>
                          <a:sym typeface="Arial Bold"/>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26</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dirty="0">
                          <a:solidFill>
                            <a:srgbClr val="000000"/>
                          </a:solidFill>
                          <a:latin typeface="Arial"/>
                          <a:ea typeface="Arial"/>
                          <a:cs typeface="Arial"/>
                          <a:sym typeface="Arial"/>
                        </a:rPr>
                        <a:t>27</a:t>
                      </a:r>
                      <a:endParaRPr lang="nb-NO" sz="1100" noProof="0" dirty="0"/>
                    </a:p>
                    <a:p>
                      <a:pPr algn="l">
                        <a:lnSpc>
                          <a:spcPts val="1439"/>
                        </a:lnSpc>
                      </a:pPr>
                      <a:r>
                        <a:rPr lang="nb-NO" sz="1199" b="1" noProof="0" dirty="0">
                          <a:solidFill>
                            <a:srgbClr val="000000"/>
                          </a:solidFill>
                          <a:latin typeface="Arial Bold"/>
                          <a:ea typeface="Arial Bold"/>
                          <a:cs typeface="Arial Bold"/>
                          <a:sym typeface="Arial Bold"/>
                        </a:rPr>
                        <a:t>Hipp hurra for Tarjei 5 år</a:t>
                      </a:r>
                    </a:p>
                    <a:p>
                      <a:pPr algn="l">
                        <a:lnSpc>
                          <a:spcPts val="1439"/>
                        </a:lnSpc>
                      </a:pPr>
                      <a:endParaRPr lang="nb-NO" sz="1199" b="1" noProof="0" dirty="0">
                        <a:solidFill>
                          <a:srgbClr val="000000"/>
                        </a:solidFill>
                        <a:latin typeface="Arial Bold"/>
                        <a:ea typeface="Arial Bold"/>
                        <a:cs typeface="Arial Bold"/>
                        <a:sym typeface="Arial Bold"/>
                      </a:endParaRPr>
                    </a:p>
                    <a:p>
                      <a:pPr algn="l">
                        <a:lnSpc>
                          <a:spcPts val="1439"/>
                        </a:lnSpc>
                      </a:pPr>
                      <a:endParaRPr lang="nb-NO" sz="1199" b="1" noProof="0" dirty="0">
                        <a:solidFill>
                          <a:srgbClr val="000000"/>
                        </a:solidFill>
                        <a:latin typeface="Arial Bold"/>
                        <a:ea typeface="Arial Bold"/>
                        <a:cs typeface="Arial Bold"/>
                        <a:sym typeface="Arial Bold"/>
                      </a:endParaRPr>
                    </a:p>
                    <a:p>
                      <a:pPr algn="l">
                        <a:lnSpc>
                          <a:spcPts val="1439"/>
                        </a:lnSpc>
                      </a:pPr>
                      <a:endParaRPr lang="nb-NO" sz="1199" b="1" noProof="0" dirty="0">
                        <a:solidFill>
                          <a:srgbClr val="000000"/>
                        </a:solidFill>
                        <a:latin typeface="Arial Bold"/>
                        <a:ea typeface="Arial Bold"/>
                        <a:cs typeface="Arial Bold"/>
                        <a:sym typeface="Arial Bold"/>
                      </a:endParaRPr>
                    </a:p>
                    <a:p>
                      <a:pPr algn="l">
                        <a:lnSpc>
                          <a:spcPts val="1439"/>
                        </a:lnSpc>
                      </a:pPr>
                      <a:r>
                        <a:rPr lang="nb-NO" sz="1000" b="1" noProof="0" dirty="0">
                          <a:solidFill>
                            <a:srgbClr val="000000"/>
                          </a:solidFill>
                          <a:latin typeface="Arial Bold"/>
                          <a:ea typeface="Arial Bold"/>
                          <a:cs typeface="Arial Bold"/>
                          <a:sym typeface="Arial Bold"/>
                        </a:rPr>
                        <a:t>Fotografering</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p>
                      <a:pPr algn="l">
                        <a:lnSpc>
                          <a:spcPts val="1439"/>
                        </a:lnSpc>
                      </a:pPr>
                      <a:r>
                        <a:rPr lang="nb-NO" sz="1199" noProof="0">
                          <a:solidFill>
                            <a:srgbClr val="000000"/>
                          </a:solidFill>
                          <a:latin typeface="Arial"/>
                          <a:ea typeface="Arial"/>
                          <a:cs typeface="Arial"/>
                          <a:sym typeface="Arial"/>
                        </a:rPr>
                        <a:t>«Fotballtrøye fredag»</a:t>
                      </a:r>
                    </a:p>
                    <a:p>
                      <a:pPr algn="l">
                        <a:lnSpc>
                          <a:spcPts val="1439"/>
                        </a:lnSpc>
                      </a:pPr>
                      <a:r>
                        <a:rPr lang="nb-NO" sz="1199" b="1" noProof="0">
                          <a:solidFill>
                            <a:srgbClr val="000000"/>
                          </a:solidFill>
                          <a:latin typeface="Arial Bold"/>
                          <a:ea typeface="Arial Bold"/>
                          <a:cs typeface="Arial Bold"/>
                          <a:sym typeface="Arial Bold"/>
                        </a:rPr>
                        <a:t>Hipp hurra for Marianne</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53350">
                <a:tc>
                  <a:txBody>
                    <a:bodyPr/>
                    <a:lstStyle/>
                    <a:p>
                      <a:pPr algn="ctr">
                        <a:lnSpc>
                          <a:spcPts val="2159"/>
                        </a:lnSpc>
                        <a:defRPr/>
                      </a:pPr>
                      <a:r>
                        <a:rPr lang="nb-NO" sz="1799" b="1" noProof="0">
                          <a:solidFill>
                            <a:srgbClr val="000000"/>
                          </a:solidFill>
                          <a:latin typeface="Arial Bold"/>
                          <a:ea typeface="Arial Bold"/>
                          <a:cs typeface="Arial Bold"/>
                          <a:sym typeface="Arial Bold"/>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31</a:t>
                      </a:r>
                      <a:endParaRPr lang="nb-NO" sz="1100" noProof="0"/>
                    </a:p>
                    <a:p>
                      <a:pPr algn="l">
                        <a:lnSpc>
                          <a:spcPts val="1439"/>
                        </a:lnSpc>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extLst>
                  <a:ext uri="{0D108BD9-81ED-4DB2-BD59-A6C34878D82A}">
                    <a16:rowId xmlns:a16="http://schemas.microsoft.com/office/drawing/2014/main" val="10006"/>
                  </a:ext>
                </a:extLst>
              </a:tr>
            </a:tbl>
          </a:graphicData>
        </a:graphic>
      </p:graphicFrame>
      <p:sp>
        <p:nvSpPr>
          <p:cNvPr id="3" name="TextBox 3"/>
          <p:cNvSpPr txBox="1"/>
          <p:nvPr/>
        </p:nvSpPr>
        <p:spPr>
          <a:xfrm rot="-5400000">
            <a:off x="-1645383" y="2628430"/>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2027.MAI</a:t>
            </a:r>
          </a:p>
        </p:txBody>
      </p:sp>
      <p:grpSp>
        <p:nvGrpSpPr>
          <p:cNvPr id="4" name="Group 4"/>
          <p:cNvGrpSpPr/>
          <p:nvPr/>
        </p:nvGrpSpPr>
        <p:grpSpPr>
          <a:xfrm>
            <a:off x="7861300" y="1187450"/>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6" name="Group 6"/>
          <p:cNvGrpSpPr/>
          <p:nvPr/>
        </p:nvGrpSpPr>
        <p:grpSpPr>
          <a:xfrm>
            <a:off x="3087669" y="4624385"/>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5977044" y="5553024"/>
            <a:ext cx="361915" cy="213458"/>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6642100" y="4641126"/>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4" name="Group 14"/>
          <p:cNvGrpSpPr/>
          <p:nvPr/>
        </p:nvGrpSpPr>
        <p:grpSpPr>
          <a:xfrm>
            <a:off x="1705960" y="4488027"/>
            <a:ext cx="787286" cy="580946"/>
            <a:chOff x="0" y="0"/>
            <a:chExt cx="686194" cy="506349"/>
          </a:xfrm>
        </p:grpSpPr>
        <p:sp>
          <p:nvSpPr>
            <p:cNvPr id="15" name="Freeform 15"/>
            <p:cNvSpPr/>
            <p:nvPr/>
          </p:nvSpPr>
          <p:spPr>
            <a:xfrm>
              <a:off x="0" y="0"/>
              <a:ext cx="686181" cy="506349"/>
            </a:xfrm>
            <a:custGeom>
              <a:avLst/>
              <a:gdLst/>
              <a:ahLst/>
              <a:cxnLst/>
              <a:rect l="l" t="t" r="r" b="b"/>
              <a:pathLst>
                <a:path w="686181" h="506349">
                  <a:moveTo>
                    <a:pt x="0" y="0"/>
                  </a:moveTo>
                  <a:lnTo>
                    <a:pt x="686181" y="0"/>
                  </a:lnTo>
                  <a:lnTo>
                    <a:pt x="686181" y="506349"/>
                  </a:lnTo>
                  <a:lnTo>
                    <a:pt x="0" y="506349"/>
                  </a:lnTo>
                  <a:lnTo>
                    <a:pt x="0" y="0"/>
                  </a:lnTo>
                  <a:close/>
                </a:path>
              </a:pathLst>
            </a:custGeom>
            <a:blipFill>
              <a:blip r:embed="rId4"/>
              <a:stretch>
                <a:fillRect l="-5343" r="-5345"/>
              </a:stretch>
            </a:blipFill>
          </p:spPr>
          <p:txBody>
            <a:bodyPr/>
            <a:lstStyle/>
            <a:p>
              <a:endParaRPr lang="nb-NO" noProof="0"/>
            </a:p>
          </p:txBody>
        </p:sp>
      </p:grpSp>
      <p:grpSp>
        <p:nvGrpSpPr>
          <p:cNvPr id="16" name="Group 16"/>
          <p:cNvGrpSpPr/>
          <p:nvPr/>
        </p:nvGrpSpPr>
        <p:grpSpPr>
          <a:xfrm>
            <a:off x="6488428" y="3272387"/>
            <a:ext cx="815432" cy="683603"/>
            <a:chOff x="0" y="0"/>
            <a:chExt cx="917384" cy="769074"/>
          </a:xfrm>
        </p:grpSpPr>
        <p:sp>
          <p:nvSpPr>
            <p:cNvPr id="17" name="Freeform 17"/>
            <p:cNvSpPr/>
            <p:nvPr/>
          </p:nvSpPr>
          <p:spPr>
            <a:xfrm>
              <a:off x="0" y="0"/>
              <a:ext cx="917321" cy="769112"/>
            </a:xfrm>
            <a:custGeom>
              <a:avLst/>
              <a:gdLst/>
              <a:ahLst/>
              <a:cxnLst/>
              <a:rect l="l" t="t" r="r" b="b"/>
              <a:pathLst>
                <a:path w="917321" h="769112">
                  <a:moveTo>
                    <a:pt x="0" y="0"/>
                  </a:moveTo>
                  <a:lnTo>
                    <a:pt x="917321" y="0"/>
                  </a:lnTo>
                  <a:lnTo>
                    <a:pt x="917321" y="769112"/>
                  </a:lnTo>
                  <a:lnTo>
                    <a:pt x="0" y="769112"/>
                  </a:lnTo>
                  <a:lnTo>
                    <a:pt x="0" y="0"/>
                  </a:lnTo>
                  <a:close/>
                </a:path>
              </a:pathLst>
            </a:custGeom>
            <a:blipFill>
              <a:blip r:embed="rId5"/>
              <a:stretch>
                <a:fillRect r="-6" b="-33"/>
              </a:stretch>
            </a:blipFill>
          </p:spPr>
          <p:txBody>
            <a:bodyPr/>
            <a:lstStyle/>
            <a:p>
              <a:endParaRPr lang="nb-NO" noProof="0"/>
            </a:p>
          </p:txBody>
        </p:sp>
      </p:grpSp>
      <p:grpSp>
        <p:nvGrpSpPr>
          <p:cNvPr id="18" name="Group 18"/>
          <p:cNvGrpSpPr/>
          <p:nvPr/>
        </p:nvGrpSpPr>
        <p:grpSpPr>
          <a:xfrm>
            <a:off x="6869559" y="6053575"/>
            <a:ext cx="434245" cy="308229"/>
            <a:chOff x="0" y="0"/>
            <a:chExt cx="578942" cy="410972"/>
          </a:xfrm>
        </p:grpSpPr>
        <p:sp>
          <p:nvSpPr>
            <p:cNvPr id="19" name="Freeform 1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pic>
        <p:nvPicPr>
          <p:cNvPr id="21" name="Bilde 20">
            <a:extLst>
              <a:ext uri="{FF2B5EF4-FFF2-40B4-BE49-F238E27FC236}">
                <a16:creationId xmlns:a16="http://schemas.microsoft.com/office/drawing/2014/main" id="{80EE4386-55CA-81E8-4E44-9E6AD2DD1B6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46700" y="5802140"/>
            <a:ext cx="291699" cy="50287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866293" y="4152608"/>
            <a:ext cx="3011053" cy="2727257"/>
            <a:chOff x="0" y="0"/>
            <a:chExt cx="4014737" cy="3636342"/>
          </a:xfrm>
        </p:grpSpPr>
        <p:sp>
          <p:nvSpPr>
            <p:cNvPr id="3" name="Freeform 3"/>
            <p:cNvSpPr/>
            <p:nvPr/>
          </p:nvSpPr>
          <p:spPr>
            <a:xfrm>
              <a:off x="0" y="0"/>
              <a:ext cx="4014724" cy="3636307"/>
            </a:xfrm>
            <a:custGeom>
              <a:avLst/>
              <a:gdLst/>
              <a:ahLst/>
              <a:cxnLst/>
              <a:rect l="l" t="t" r="r" b="b"/>
              <a:pathLst>
                <a:path w="4014724" h="3636307">
                  <a:moveTo>
                    <a:pt x="0" y="0"/>
                  </a:moveTo>
                  <a:lnTo>
                    <a:pt x="4014724" y="0"/>
                  </a:lnTo>
                  <a:lnTo>
                    <a:pt x="4014724" y="3636307"/>
                  </a:lnTo>
                  <a:lnTo>
                    <a:pt x="0" y="3636307"/>
                  </a:lnTo>
                  <a:close/>
                </a:path>
              </a:pathLst>
            </a:custGeom>
            <a:solidFill>
              <a:srgbClr val="7CB4F0">
                <a:alpha val="23529"/>
              </a:srgbClr>
            </a:solidFill>
          </p:spPr>
          <p:txBody>
            <a:bodyPr/>
            <a:lstStyle/>
            <a:p>
              <a:endParaRPr lang="nb-NO" noProof="0"/>
            </a:p>
          </p:txBody>
        </p:sp>
        <p:sp>
          <p:nvSpPr>
            <p:cNvPr id="4" name="TextBox 4"/>
            <p:cNvSpPr txBox="1"/>
            <p:nvPr/>
          </p:nvSpPr>
          <p:spPr>
            <a:xfrm>
              <a:off x="0" y="-19050"/>
              <a:ext cx="4014737" cy="3655392"/>
            </a:xfrm>
            <a:prstGeom prst="rect">
              <a:avLst/>
            </a:prstGeom>
          </p:spPr>
          <p:txBody>
            <a:bodyPr lIns="50800" tIns="50800" rIns="50800" bIns="50800" rtlCol="0" anchor="t"/>
            <a:lstStyle/>
            <a:p>
              <a:pPr algn="ctr">
                <a:lnSpc>
                  <a:spcPts val="1319"/>
                </a:lnSpc>
              </a:pPr>
              <a:r>
                <a:rPr lang="nb-NO" sz="1099" b="1" noProof="0">
                  <a:solidFill>
                    <a:srgbClr val="000000"/>
                  </a:solidFill>
                  <a:latin typeface="Arial Bold"/>
                  <a:ea typeface="Arial Bold"/>
                  <a:cs typeface="Arial Bold"/>
                  <a:sym typeface="Arial Bold"/>
                </a:rPr>
                <a:t>Sommerfest 2.juni </a:t>
              </a:r>
            </a:p>
            <a:p>
              <a:pPr algn="ctr">
                <a:lnSpc>
                  <a:spcPts val="1319"/>
                </a:lnSpc>
              </a:pPr>
              <a:r>
                <a:rPr lang="nb-NO" sz="1099" noProof="0">
                  <a:solidFill>
                    <a:srgbClr val="000000"/>
                  </a:solidFill>
                  <a:latin typeface="Arial"/>
                  <a:ea typeface="Arial"/>
                  <a:cs typeface="Arial"/>
                  <a:sym typeface="Arial"/>
                </a:rPr>
                <a:t>invitasjon kommer</a:t>
              </a:r>
            </a:p>
          </p:txBody>
        </p:sp>
      </p:grpSp>
      <p:grpSp>
        <p:nvGrpSpPr>
          <p:cNvPr id="5" name="Group 5"/>
          <p:cNvGrpSpPr/>
          <p:nvPr/>
        </p:nvGrpSpPr>
        <p:grpSpPr>
          <a:xfrm>
            <a:off x="6982120" y="4152608"/>
            <a:ext cx="3011053" cy="2727257"/>
            <a:chOff x="0" y="0"/>
            <a:chExt cx="4014737" cy="3636342"/>
          </a:xfrm>
        </p:grpSpPr>
        <p:sp>
          <p:nvSpPr>
            <p:cNvPr id="6" name="Freeform 6"/>
            <p:cNvSpPr/>
            <p:nvPr/>
          </p:nvSpPr>
          <p:spPr>
            <a:xfrm>
              <a:off x="0" y="0"/>
              <a:ext cx="4014724" cy="3636307"/>
            </a:xfrm>
            <a:custGeom>
              <a:avLst/>
              <a:gdLst/>
              <a:ahLst/>
              <a:cxnLst/>
              <a:rect l="l" t="t" r="r" b="b"/>
              <a:pathLst>
                <a:path w="4014724" h="3636307">
                  <a:moveTo>
                    <a:pt x="0" y="0"/>
                  </a:moveTo>
                  <a:lnTo>
                    <a:pt x="4014724" y="0"/>
                  </a:lnTo>
                  <a:lnTo>
                    <a:pt x="4014724" y="3636307"/>
                  </a:lnTo>
                  <a:lnTo>
                    <a:pt x="0" y="3636307"/>
                  </a:lnTo>
                  <a:close/>
                </a:path>
              </a:pathLst>
            </a:custGeom>
            <a:solidFill>
              <a:srgbClr val="7CB4F0">
                <a:alpha val="23529"/>
              </a:srgbClr>
            </a:solidFill>
          </p:spPr>
          <p:txBody>
            <a:bodyPr/>
            <a:lstStyle/>
            <a:p>
              <a:endParaRPr lang="nb-NO" noProof="0"/>
            </a:p>
          </p:txBody>
        </p:sp>
        <p:sp>
          <p:nvSpPr>
            <p:cNvPr id="7" name="TextBox 7"/>
            <p:cNvSpPr txBox="1"/>
            <p:nvPr/>
          </p:nvSpPr>
          <p:spPr>
            <a:xfrm>
              <a:off x="0" y="-19050"/>
              <a:ext cx="4014737" cy="3655392"/>
            </a:xfrm>
            <a:prstGeom prst="rect">
              <a:avLst/>
            </a:prstGeom>
          </p:spPr>
          <p:txBody>
            <a:bodyPr lIns="50800" tIns="50800" rIns="50800" bIns="50800" rtlCol="0" anchor="t"/>
            <a:lstStyle/>
            <a:p>
              <a:pPr algn="ctr">
                <a:lnSpc>
                  <a:spcPts val="1319"/>
                </a:lnSpc>
              </a:pPr>
              <a:endParaRPr lang="nb-NO" noProof="0"/>
            </a:p>
          </p:txBody>
        </p:sp>
      </p:grpSp>
      <p:sp>
        <p:nvSpPr>
          <p:cNvPr id="10" name="Freeform 10"/>
          <p:cNvSpPr/>
          <p:nvPr/>
        </p:nvSpPr>
        <p:spPr>
          <a:xfrm>
            <a:off x="351454" y="4152608"/>
            <a:ext cx="3407855" cy="2727257"/>
          </a:xfrm>
          <a:custGeom>
            <a:avLst/>
            <a:gdLst/>
            <a:ahLst/>
            <a:cxnLst/>
            <a:rect l="l" t="t" r="r" b="b"/>
            <a:pathLst>
              <a:path w="3407855" h="2727257">
                <a:moveTo>
                  <a:pt x="0" y="0"/>
                </a:moveTo>
                <a:lnTo>
                  <a:pt x="3407855" y="0"/>
                </a:lnTo>
                <a:lnTo>
                  <a:pt x="3407855" y="2727257"/>
                </a:lnTo>
                <a:lnTo>
                  <a:pt x="0" y="2727257"/>
                </a:lnTo>
                <a:lnTo>
                  <a:pt x="0" y="0"/>
                </a:lnTo>
                <a:close/>
              </a:path>
            </a:pathLst>
          </a:custGeom>
          <a:blipFill>
            <a:blip r:embed="rId3"/>
            <a:stretch>
              <a:fillRect/>
            </a:stretch>
          </a:blipFill>
        </p:spPr>
        <p:txBody>
          <a:bodyPr/>
          <a:lstStyle/>
          <a:p>
            <a:endParaRPr lang="nb-NO" noProof="0"/>
          </a:p>
        </p:txBody>
      </p:sp>
      <p:sp>
        <p:nvSpPr>
          <p:cNvPr id="11" name="Freeform 11"/>
          <p:cNvSpPr/>
          <p:nvPr/>
        </p:nvSpPr>
        <p:spPr>
          <a:xfrm rot="-287936">
            <a:off x="7200645" y="5023202"/>
            <a:ext cx="1110319" cy="1571724"/>
          </a:xfrm>
          <a:custGeom>
            <a:avLst/>
            <a:gdLst/>
            <a:ahLst/>
            <a:cxnLst/>
            <a:rect l="l" t="t" r="r" b="b"/>
            <a:pathLst>
              <a:path w="1110319" h="1571724">
                <a:moveTo>
                  <a:pt x="0" y="0"/>
                </a:moveTo>
                <a:lnTo>
                  <a:pt x="1110319" y="0"/>
                </a:lnTo>
                <a:lnTo>
                  <a:pt x="1110319" y="1571723"/>
                </a:lnTo>
                <a:lnTo>
                  <a:pt x="0" y="1571723"/>
                </a:lnTo>
                <a:lnTo>
                  <a:pt x="0" y="0"/>
                </a:lnTo>
                <a:close/>
              </a:path>
            </a:pathLst>
          </a:custGeom>
          <a:blipFill>
            <a:blip r:embed="rId4"/>
            <a:stretch>
              <a:fillRect/>
            </a:stretch>
          </a:blipFill>
        </p:spPr>
        <p:txBody>
          <a:bodyPr/>
          <a:lstStyle/>
          <a:p>
            <a:endParaRPr lang="nb-NO" noProof="0"/>
          </a:p>
        </p:txBody>
      </p:sp>
      <p:sp>
        <p:nvSpPr>
          <p:cNvPr id="12" name="Freeform 12"/>
          <p:cNvSpPr/>
          <p:nvPr/>
        </p:nvSpPr>
        <p:spPr>
          <a:xfrm rot="404644">
            <a:off x="8741576" y="4943138"/>
            <a:ext cx="1111012" cy="1571724"/>
          </a:xfrm>
          <a:custGeom>
            <a:avLst/>
            <a:gdLst/>
            <a:ahLst/>
            <a:cxnLst/>
            <a:rect l="l" t="t" r="r" b="b"/>
            <a:pathLst>
              <a:path w="1111012" h="1571724">
                <a:moveTo>
                  <a:pt x="0" y="0"/>
                </a:moveTo>
                <a:lnTo>
                  <a:pt x="1111012" y="0"/>
                </a:lnTo>
                <a:lnTo>
                  <a:pt x="1111012" y="1571724"/>
                </a:lnTo>
                <a:lnTo>
                  <a:pt x="0" y="1571724"/>
                </a:lnTo>
                <a:lnTo>
                  <a:pt x="0" y="0"/>
                </a:lnTo>
                <a:close/>
              </a:path>
            </a:pathLst>
          </a:custGeom>
          <a:blipFill>
            <a:blip r:embed="rId5"/>
            <a:stretch>
              <a:fillRect/>
            </a:stretch>
          </a:blipFill>
        </p:spPr>
        <p:txBody>
          <a:bodyPr/>
          <a:lstStyle/>
          <a:p>
            <a:endParaRPr lang="nb-NO" noProof="0"/>
          </a:p>
        </p:txBody>
      </p:sp>
      <p:sp>
        <p:nvSpPr>
          <p:cNvPr id="13" name="Freeform 13"/>
          <p:cNvSpPr/>
          <p:nvPr/>
        </p:nvSpPr>
        <p:spPr>
          <a:xfrm>
            <a:off x="3943204" y="4654000"/>
            <a:ext cx="2866667" cy="2150000"/>
          </a:xfrm>
          <a:custGeom>
            <a:avLst/>
            <a:gdLst/>
            <a:ahLst/>
            <a:cxnLst/>
            <a:rect l="l" t="t" r="r" b="b"/>
            <a:pathLst>
              <a:path w="2866667" h="2150000">
                <a:moveTo>
                  <a:pt x="0" y="0"/>
                </a:moveTo>
                <a:lnTo>
                  <a:pt x="2866667" y="0"/>
                </a:lnTo>
                <a:lnTo>
                  <a:pt x="2866667" y="2150000"/>
                </a:lnTo>
                <a:lnTo>
                  <a:pt x="0" y="2150000"/>
                </a:lnTo>
                <a:lnTo>
                  <a:pt x="0" y="0"/>
                </a:lnTo>
                <a:close/>
              </a:path>
            </a:pathLst>
          </a:custGeom>
          <a:blipFill>
            <a:blip r:embed="rId6"/>
            <a:stretch>
              <a:fillRect/>
            </a:stretch>
          </a:blipFill>
        </p:spPr>
        <p:txBody>
          <a:bodyPr/>
          <a:lstStyle/>
          <a:p>
            <a:endParaRPr lang="nb-NO" noProof="0"/>
          </a:p>
        </p:txBody>
      </p:sp>
      <p:sp>
        <p:nvSpPr>
          <p:cNvPr id="14" name="Freeform 14"/>
          <p:cNvSpPr/>
          <p:nvPr/>
        </p:nvSpPr>
        <p:spPr>
          <a:xfrm>
            <a:off x="7931587" y="5162571"/>
            <a:ext cx="1112118" cy="1571724"/>
          </a:xfrm>
          <a:custGeom>
            <a:avLst/>
            <a:gdLst/>
            <a:ahLst/>
            <a:cxnLst/>
            <a:rect l="l" t="t" r="r" b="b"/>
            <a:pathLst>
              <a:path w="1112118" h="1571724">
                <a:moveTo>
                  <a:pt x="0" y="0"/>
                </a:moveTo>
                <a:lnTo>
                  <a:pt x="1112119" y="0"/>
                </a:lnTo>
                <a:lnTo>
                  <a:pt x="1112119" y="1571724"/>
                </a:lnTo>
                <a:lnTo>
                  <a:pt x="0" y="1571724"/>
                </a:lnTo>
                <a:lnTo>
                  <a:pt x="0" y="0"/>
                </a:lnTo>
                <a:close/>
              </a:path>
            </a:pathLst>
          </a:custGeom>
          <a:blipFill>
            <a:blip r:embed="rId7"/>
            <a:stretch>
              <a:fillRect/>
            </a:stretch>
          </a:blipFill>
        </p:spPr>
        <p:txBody>
          <a:bodyPr/>
          <a:lstStyle/>
          <a:p>
            <a:endParaRPr lang="nb-NO" noProof="0"/>
          </a:p>
        </p:txBody>
      </p:sp>
      <p:sp>
        <p:nvSpPr>
          <p:cNvPr id="15" name="TextBox 15"/>
          <p:cNvSpPr txBox="1"/>
          <p:nvPr/>
        </p:nvSpPr>
        <p:spPr>
          <a:xfrm>
            <a:off x="4782978" y="223049"/>
            <a:ext cx="778669"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JUNI</a:t>
            </a:r>
          </a:p>
        </p:txBody>
      </p:sp>
      <p:sp>
        <p:nvSpPr>
          <p:cNvPr id="16" name="TextBox 16"/>
          <p:cNvSpPr txBox="1"/>
          <p:nvPr/>
        </p:nvSpPr>
        <p:spPr>
          <a:xfrm>
            <a:off x="7136846" y="4329483"/>
            <a:ext cx="2789844" cy="559935"/>
          </a:xfrm>
          <a:prstGeom prst="rect">
            <a:avLst/>
          </a:prstGeom>
        </p:spPr>
        <p:txBody>
          <a:bodyPr lIns="0" tIns="0" rIns="0" bIns="0" rtlCol="0" anchor="t">
            <a:spAutoFit/>
          </a:bodyPr>
          <a:lstStyle/>
          <a:p>
            <a:pPr algn="ctr">
              <a:lnSpc>
                <a:spcPts val="1110"/>
              </a:lnSpc>
            </a:pPr>
            <a:r>
              <a:rPr lang="nb-NO" sz="1099" b="1" noProof="0">
                <a:solidFill>
                  <a:srgbClr val="000000"/>
                </a:solidFill>
                <a:latin typeface="Arial Bold"/>
                <a:ea typeface="Arial Bold"/>
                <a:cs typeface="Arial Bold"/>
                <a:sym typeface="Arial Bold"/>
              </a:rPr>
              <a:t>Månedens sanger</a:t>
            </a:r>
          </a:p>
          <a:p>
            <a:pPr algn="ctr">
              <a:lnSpc>
                <a:spcPts val="1110"/>
              </a:lnSpc>
            </a:pPr>
            <a:r>
              <a:rPr lang="nb-NO" sz="1099" noProof="0">
                <a:solidFill>
                  <a:srgbClr val="000000"/>
                </a:solidFill>
                <a:latin typeface="Arial"/>
                <a:ea typeface="Arial"/>
                <a:cs typeface="Arial"/>
                <a:sym typeface="Arial"/>
              </a:rPr>
              <a:t>Stor bølge liten bølge </a:t>
            </a:r>
          </a:p>
          <a:p>
            <a:pPr algn="ctr">
              <a:lnSpc>
                <a:spcPts val="1110"/>
              </a:lnSpc>
            </a:pPr>
            <a:r>
              <a:rPr lang="nb-NO" sz="1099" noProof="0">
                <a:solidFill>
                  <a:srgbClr val="000000"/>
                </a:solidFill>
                <a:latin typeface="Arial"/>
                <a:ea typeface="Arial"/>
                <a:cs typeface="Arial"/>
                <a:sym typeface="Arial"/>
              </a:rPr>
              <a:t>Nå skinner solen i vinduskarmen</a:t>
            </a:r>
          </a:p>
          <a:p>
            <a:pPr algn="ctr">
              <a:lnSpc>
                <a:spcPts val="1110"/>
              </a:lnSpc>
            </a:pPr>
            <a:r>
              <a:rPr lang="nb-NO" sz="1099" noProof="0">
                <a:solidFill>
                  <a:srgbClr val="000000"/>
                </a:solidFill>
                <a:latin typeface="Arial"/>
                <a:ea typeface="Arial"/>
                <a:cs typeface="Arial"/>
                <a:sym typeface="Arial"/>
              </a:rPr>
              <a:t>Rocken roll </a:t>
            </a:r>
            <a:r>
              <a:rPr lang="nb-NO" sz="1099" noProof="0" err="1">
                <a:solidFill>
                  <a:srgbClr val="000000"/>
                </a:solidFill>
                <a:latin typeface="Arial"/>
                <a:ea typeface="Arial"/>
                <a:cs typeface="Arial"/>
                <a:sym typeface="Arial"/>
              </a:rPr>
              <a:t>fiskeboll</a:t>
            </a:r>
            <a:endParaRPr lang="nb-NO" sz="1099" noProof="0">
              <a:solidFill>
                <a:srgbClr val="000000"/>
              </a:solidFill>
              <a:latin typeface="Arial"/>
              <a:ea typeface="Arial"/>
              <a:cs typeface="Arial"/>
              <a:sym typeface="Arial"/>
            </a:endParaRPr>
          </a:p>
        </p:txBody>
      </p:sp>
      <p:sp>
        <p:nvSpPr>
          <p:cNvPr id="17" name="TextBox 17"/>
          <p:cNvSpPr txBox="1"/>
          <p:nvPr/>
        </p:nvSpPr>
        <p:spPr>
          <a:xfrm>
            <a:off x="241300" y="707398"/>
            <a:ext cx="9751863" cy="3462449"/>
          </a:xfrm>
          <a:prstGeom prst="rect">
            <a:avLst/>
          </a:prstGeom>
        </p:spPr>
        <p:txBody>
          <a:bodyPr wrap="square" lIns="0" tIns="0" rIns="0" bIns="0" rtlCol="0" anchor="t">
            <a:spAutoFit/>
          </a:bodyPr>
          <a:lstStyle/>
          <a:p>
            <a:pPr algn="l">
              <a:lnSpc>
                <a:spcPts val="2310"/>
              </a:lnSpc>
            </a:pPr>
            <a:r>
              <a:rPr lang="nb-NO" sz="1799" b="1" noProof="0" dirty="0">
                <a:solidFill>
                  <a:srgbClr val="000000"/>
                </a:solidFill>
                <a:latin typeface="Aptos Bold"/>
                <a:ea typeface="Aptos Bold"/>
                <a:cs typeface="Aptos Bold"/>
                <a:sym typeface="Aptos Bold"/>
              </a:rPr>
              <a:t>Tema for måneden: Sommer, utforskning og avskjed </a:t>
            </a:r>
          </a:p>
          <a:p>
            <a:pPr algn="l">
              <a:lnSpc>
                <a:spcPts val="1411"/>
              </a:lnSpc>
            </a:pPr>
            <a:r>
              <a:rPr lang="nb-NO" sz="1099" b="1" noProof="0" dirty="0">
                <a:solidFill>
                  <a:srgbClr val="000000"/>
                </a:solidFill>
                <a:latin typeface="Aptos Bold"/>
                <a:ea typeface="Aptos Bold"/>
                <a:cs typeface="Aptos Bold"/>
                <a:sym typeface="Aptos Bold"/>
              </a:rPr>
              <a:t>Fagområdet: «Kunst, kultur og kreativitet» og «Kropp og bevegelse»</a:t>
            </a:r>
          </a:p>
          <a:p>
            <a:pPr algn="l">
              <a:lnSpc>
                <a:spcPts val="1411"/>
              </a:lnSpc>
            </a:pPr>
            <a:r>
              <a:rPr lang="nb-NO" sz="1099" noProof="0" dirty="0">
                <a:solidFill>
                  <a:srgbClr val="000000"/>
                </a:solidFill>
                <a:latin typeface="Arial"/>
                <a:ea typeface="Arial"/>
                <a:cs typeface="Arial"/>
                <a:sym typeface="Arial"/>
              </a:rPr>
              <a:t>Juni er en måned preget av sommerglede, fellesskap og mange gode opplevelser ute og inne. Gjennom lek, bevegelse og kreative aktiviteter ønsker vi å skape en positiv avslutning på barnehageåret, samtidig som vi tar vare på hverdagsgleden og de gode relasjonene som er bygget gjennom året.</a:t>
            </a:r>
          </a:p>
          <a:p>
            <a:pPr algn="l">
              <a:lnSpc>
                <a:spcPts val="1411"/>
              </a:lnSpc>
            </a:pPr>
            <a:r>
              <a:rPr lang="nb-NO" sz="1099" noProof="0" dirty="0">
                <a:solidFill>
                  <a:srgbClr val="000000"/>
                </a:solidFill>
                <a:latin typeface="Arial"/>
                <a:ea typeface="Arial"/>
                <a:cs typeface="Arial"/>
                <a:sym typeface="Arial"/>
              </a:rPr>
              <a:t>Sommeren gir mange muligheter for utforsking og aktivitet. Vi legger til rette for variert lek ute, turer i nærmiljøet, bevegelsesaktiviteter og kreative prosjekter inspirert av naturen og årstiden. Barna får bruke kroppen aktivt, oppleve mestring og glede seg over lange dager fylt med lek og samspill.</a:t>
            </a:r>
          </a:p>
          <a:p>
            <a:pPr algn="l">
              <a:lnSpc>
                <a:spcPts val="1411"/>
              </a:lnSpc>
            </a:pPr>
            <a:r>
              <a:rPr lang="nb-NO" sz="1099" noProof="0" dirty="0">
                <a:solidFill>
                  <a:srgbClr val="000000"/>
                </a:solidFill>
                <a:latin typeface="Arial"/>
                <a:ea typeface="Arial"/>
                <a:cs typeface="Arial"/>
                <a:sym typeface="Arial"/>
              </a:rPr>
              <a:t>Lek og språk er fortsatt en viktig del av hverdagen. Gjennom felles opplevelser, samtaler, rollelek og aktiviteter får barna anledning til å dele erfaringer, uttrykke tanker og styrke vennskapene sine. Vi ønsker å skape rom for latter, kreativitet og gode minner sammen.</a:t>
            </a:r>
          </a:p>
          <a:p>
            <a:pPr algn="l">
              <a:lnSpc>
                <a:spcPts val="1411"/>
              </a:lnSpc>
            </a:pPr>
            <a:endParaRPr lang="nb-NO" sz="1099" noProof="0" dirty="0">
              <a:solidFill>
                <a:srgbClr val="000000"/>
              </a:solidFill>
              <a:latin typeface="Arial"/>
              <a:ea typeface="Arial"/>
              <a:cs typeface="Arial"/>
              <a:sym typeface="Arial"/>
            </a:endParaRPr>
          </a:p>
          <a:p>
            <a:pPr algn="l">
              <a:lnSpc>
                <a:spcPts val="1411"/>
              </a:lnSpc>
            </a:pPr>
            <a:r>
              <a:rPr lang="nb-NO" sz="1099" noProof="0" dirty="0">
                <a:solidFill>
                  <a:srgbClr val="000000"/>
                </a:solidFill>
                <a:latin typeface="Arial"/>
                <a:ea typeface="Arial"/>
                <a:cs typeface="Arial"/>
                <a:sym typeface="Arial"/>
              </a:rPr>
              <a:t>I løpet av måneden besøker vi biblioteket, hvor barna får oppleve litteratur, fortellinger og leseglede. Bibliotekbesøkene gir gode muligheter for språkstimulering, nysgjerrighet og inspirasjon til videre lek og utforsking.</a:t>
            </a:r>
          </a:p>
          <a:p>
            <a:pPr algn="l">
              <a:lnSpc>
                <a:spcPts val="1411"/>
              </a:lnSpc>
            </a:pPr>
            <a:endParaRPr lang="nb-NO" sz="1099" noProof="0" dirty="0">
              <a:solidFill>
                <a:srgbClr val="000000"/>
              </a:solidFill>
              <a:latin typeface="Arial"/>
              <a:ea typeface="Arial"/>
              <a:cs typeface="Arial"/>
              <a:sym typeface="Arial"/>
            </a:endParaRPr>
          </a:p>
          <a:p>
            <a:pPr algn="l">
              <a:lnSpc>
                <a:spcPts val="1411"/>
              </a:lnSpc>
            </a:pPr>
            <a:r>
              <a:rPr lang="nb-NO" sz="1099" dirty="0">
                <a:solidFill>
                  <a:srgbClr val="000000"/>
                </a:solidFill>
                <a:latin typeface="Arial"/>
                <a:ea typeface="Arial"/>
                <a:cs typeface="Arial"/>
                <a:sym typeface="Arial"/>
              </a:rPr>
              <a:t>I begynnelsen av </a:t>
            </a:r>
            <a:r>
              <a:rPr lang="nb-NO" sz="1099" noProof="0" dirty="0">
                <a:solidFill>
                  <a:srgbClr val="000000"/>
                </a:solidFill>
                <a:latin typeface="Arial"/>
                <a:ea typeface="Arial"/>
                <a:cs typeface="Arial"/>
                <a:sym typeface="Arial"/>
              </a:rPr>
              <a:t> måneden inviterer vi til sommerfest og avslutning med grilling. Her ønsker vi både nye og gamle familier velkommen til en hyggelig samling. Dette blir en fin anledning til å bli kjent med barna som skal starte i barnehagen til høsten, og til å feire året vi har hatt sammen.</a:t>
            </a:r>
          </a:p>
          <a:p>
            <a:pPr algn="l">
              <a:lnSpc>
                <a:spcPts val="1411"/>
              </a:lnSpc>
            </a:pPr>
            <a:r>
              <a:rPr lang="nb-NO" sz="1099" noProof="0" dirty="0">
                <a:solidFill>
                  <a:srgbClr val="000000"/>
                </a:solidFill>
                <a:latin typeface="Arial"/>
                <a:ea typeface="Arial"/>
                <a:cs typeface="Arial"/>
                <a:sym typeface="Arial"/>
              </a:rPr>
              <a:t>Barna vil synge sanger de har arbeidet med gjennom året, og vi markerer overgangen for førskolebarna som snart skal begynne på skolen. Vi takker dem for tiden i barnehagen og ønsker dem lykke til videre på ferden. Samtidig ser vi frem til å ta imot nye barn og familier til et nytt barnehageår.</a:t>
            </a:r>
          </a:p>
          <a:p>
            <a:pPr algn="l">
              <a:lnSpc>
                <a:spcPts val="1411"/>
              </a:lnSpc>
            </a:pPr>
            <a:r>
              <a:rPr lang="nb-NO" sz="1099" noProof="0" dirty="0">
                <a:solidFill>
                  <a:srgbClr val="000000"/>
                </a:solidFill>
                <a:latin typeface="Arial"/>
                <a:ea typeface="Arial"/>
                <a:cs typeface="Arial"/>
                <a:sym typeface="Arial"/>
              </a:rPr>
              <a:t>Vi ønsker at juni skal være en måned fylt med lek, glede, vennskap og fellesskap, hvor barna får oppleve mestring, tilhørighet og en fin avslutning på året sammen med venner og voksne.</a:t>
            </a:r>
          </a:p>
        </p:txBody>
      </p:sp>
      <p:sp>
        <p:nvSpPr>
          <p:cNvPr id="18" name="TextBox 18"/>
          <p:cNvSpPr txBox="1"/>
          <p:nvPr/>
        </p:nvSpPr>
        <p:spPr>
          <a:xfrm>
            <a:off x="529216" y="4143083"/>
            <a:ext cx="2513722" cy="298097"/>
          </a:xfrm>
          <a:prstGeom prst="rect">
            <a:avLst/>
          </a:prstGeom>
        </p:spPr>
        <p:txBody>
          <a:bodyPr lIns="0" tIns="0" rIns="0" bIns="0" rtlCol="0" anchor="t">
            <a:spAutoFit/>
          </a:bodyPr>
          <a:lstStyle/>
          <a:p>
            <a:pPr algn="ctr">
              <a:lnSpc>
                <a:spcPts val="779"/>
              </a:lnSpc>
            </a:pPr>
            <a:endParaRPr lang="nb-NO" noProof="0"/>
          </a:p>
          <a:p>
            <a:pPr algn="ctr">
              <a:lnSpc>
                <a:spcPts val="779"/>
              </a:lnSpc>
            </a:pPr>
            <a:r>
              <a:rPr lang="nb-NO" sz="64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388486638"/>
              </p:ext>
            </p:extLst>
          </p:nvPr>
        </p:nvGraphicFramePr>
        <p:xfrm>
          <a:off x="1113696" y="303061"/>
          <a:ext cx="8887364" cy="6589513"/>
        </p:xfrm>
        <a:graphic>
          <a:graphicData uri="http://schemas.openxmlformats.org/drawingml/2006/table">
            <a:tbl>
              <a:tblPr/>
              <a:tblGrid>
                <a:gridCol w="543945">
                  <a:extLst>
                    <a:ext uri="{9D8B030D-6E8A-4147-A177-3AD203B41FA5}">
                      <a16:colId xmlns:a16="http://schemas.microsoft.com/office/drawing/2014/main" val="20000"/>
                    </a:ext>
                  </a:extLst>
                </a:gridCol>
                <a:gridCol w="1191917">
                  <a:extLst>
                    <a:ext uri="{9D8B030D-6E8A-4147-A177-3AD203B41FA5}">
                      <a16:colId xmlns:a16="http://schemas.microsoft.com/office/drawing/2014/main" val="20001"/>
                    </a:ext>
                  </a:extLst>
                </a:gridCol>
                <a:gridCol w="1191917">
                  <a:extLst>
                    <a:ext uri="{9D8B030D-6E8A-4147-A177-3AD203B41FA5}">
                      <a16:colId xmlns:a16="http://schemas.microsoft.com/office/drawing/2014/main" val="20002"/>
                    </a:ext>
                  </a:extLst>
                </a:gridCol>
                <a:gridCol w="1191917">
                  <a:extLst>
                    <a:ext uri="{9D8B030D-6E8A-4147-A177-3AD203B41FA5}">
                      <a16:colId xmlns:a16="http://schemas.microsoft.com/office/drawing/2014/main" val="20003"/>
                    </a:ext>
                  </a:extLst>
                </a:gridCol>
                <a:gridCol w="1191917">
                  <a:extLst>
                    <a:ext uri="{9D8B030D-6E8A-4147-A177-3AD203B41FA5}">
                      <a16:colId xmlns:a16="http://schemas.microsoft.com/office/drawing/2014/main" val="20004"/>
                    </a:ext>
                  </a:extLst>
                </a:gridCol>
                <a:gridCol w="1191917">
                  <a:extLst>
                    <a:ext uri="{9D8B030D-6E8A-4147-A177-3AD203B41FA5}">
                      <a16:colId xmlns:a16="http://schemas.microsoft.com/office/drawing/2014/main" val="20005"/>
                    </a:ext>
                  </a:extLst>
                </a:gridCol>
                <a:gridCol w="1191917">
                  <a:extLst>
                    <a:ext uri="{9D8B030D-6E8A-4147-A177-3AD203B41FA5}">
                      <a16:colId xmlns:a16="http://schemas.microsoft.com/office/drawing/2014/main" val="20006"/>
                    </a:ext>
                  </a:extLst>
                </a:gridCol>
                <a:gridCol w="1191917">
                  <a:extLst>
                    <a:ext uri="{9D8B030D-6E8A-4147-A177-3AD203B41FA5}">
                      <a16:colId xmlns:a16="http://schemas.microsoft.com/office/drawing/2014/main" val="20007"/>
                    </a:ext>
                  </a:extLst>
                </a:gridCol>
              </a:tblGrid>
              <a:tr h="374751">
                <a:tc>
                  <a:txBody>
                    <a:bodyPr/>
                    <a:lstStyle/>
                    <a:p>
                      <a:pPr algn="ctr">
                        <a:lnSpc>
                          <a:spcPts val="1559"/>
                        </a:lnSpc>
                        <a:defRPr/>
                      </a:pPr>
                      <a:r>
                        <a:rPr lang="nb-NO" sz="1299" b="1" spc="153" noProof="0">
                          <a:solidFill>
                            <a:srgbClr val="000000"/>
                          </a:solidFill>
                          <a:latin typeface="Arial Bold"/>
                          <a:ea typeface="Arial Bold"/>
                          <a:cs typeface="Arial Bold"/>
                          <a:sym typeface="Arial Bold"/>
                        </a:rPr>
                        <a:t>UKE</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559"/>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1127325">
                <a:tc>
                  <a:txBody>
                    <a:bodyPr/>
                    <a:lstStyle/>
                    <a:p>
                      <a:pPr algn="ctr">
                        <a:lnSpc>
                          <a:spcPts val="2159"/>
                        </a:lnSpc>
                        <a:defRPr/>
                      </a:pPr>
                      <a:r>
                        <a:rPr lang="nb-NO" sz="1799" b="1" noProof="0">
                          <a:solidFill>
                            <a:srgbClr val="000000"/>
                          </a:solidFill>
                          <a:latin typeface="Arial Bold"/>
                          <a:ea typeface="Arial Bold"/>
                          <a:cs typeface="Arial Bold"/>
                          <a:sym typeface="Arial Bold"/>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dirty="0">
                          <a:solidFill>
                            <a:srgbClr val="000000"/>
                          </a:solidFill>
                          <a:latin typeface="Arial"/>
                          <a:ea typeface="Arial"/>
                          <a:cs typeface="Arial"/>
                          <a:sym typeface="Arial"/>
                        </a:rPr>
                        <a:t>2</a:t>
                      </a:r>
                      <a:endParaRPr lang="nb-NO" sz="1100" noProof="0" dirty="0"/>
                    </a:p>
                    <a:p>
                      <a:pPr algn="l">
                        <a:lnSpc>
                          <a:spcPts val="1439"/>
                        </a:lnSpc>
                      </a:pPr>
                      <a:r>
                        <a:rPr lang="nb-NO" sz="1100" b="1" noProof="0" dirty="0">
                          <a:solidFill>
                            <a:srgbClr val="000000"/>
                          </a:solidFill>
                          <a:latin typeface="Arial"/>
                          <a:ea typeface="Arial"/>
                          <a:cs typeface="Arial"/>
                          <a:sym typeface="Arial"/>
                        </a:rPr>
                        <a:t>Sommerfest</a:t>
                      </a:r>
                    </a:p>
                    <a:p>
                      <a:pPr algn="l">
                        <a:lnSpc>
                          <a:spcPts val="1439"/>
                        </a:lnSpc>
                      </a:pPr>
                      <a:r>
                        <a:rPr lang="nb-NO" sz="1100" b="1" noProof="0" dirty="0">
                          <a:solidFill>
                            <a:srgbClr val="000000"/>
                          </a:solidFill>
                          <a:latin typeface="Arial"/>
                          <a:ea typeface="Arial"/>
                          <a:cs typeface="Arial"/>
                          <a:sym typeface="Arial"/>
                        </a:rPr>
                        <a:t>«værforbehold»</a:t>
                      </a: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p>
                      <a:pPr algn="l">
                        <a:lnSpc>
                          <a:spcPts val="1439"/>
                        </a:lnSpc>
                      </a:pPr>
                      <a:endParaRPr lang="nb-NO" sz="1199" noProof="0" dirty="0">
                        <a:solidFill>
                          <a:srgbClr val="000000"/>
                        </a:solidFill>
                        <a:latin typeface="Arial"/>
                        <a:ea typeface="Arial"/>
                        <a:cs typeface="Arial"/>
                        <a:sym typeface="Arial"/>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dirty="0">
                          <a:solidFill>
                            <a:srgbClr val="000000"/>
                          </a:solidFill>
                          <a:latin typeface="Arial"/>
                          <a:ea typeface="Arial"/>
                          <a:cs typeface="Arial"/>
                          <a:sym typeface="Arial"/>
                        </a:rPr>
                        <a:t>3</a:t>
                      </a: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Ingvild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Falk SL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extLst>
                  <a:ext uri="{0D108BD9-81ED-4DB2-BD59-A6C34878D82A}">
                    <a16:rowId xmlns:a16="http://schemas.microsoft.com/office/drawing/2014/main" val="10001"/>
                  </a:ext>
                </a:extLst>
              </a:tr>
              <a:tr h="1247620">
                <a:tc>
                  <a:txBody>
                    <a:bodyPr/>
                    <a:lstStyle/>
                    <a:p>
                      <a:pPr algn="ctr">
                        <a:lnSpc>
                          <a:spcPts val="2159"/>
                        </a:lnSpc>
                        <a:defRPr/>
                      </a:pPr>
                      <a:r>
                        <a:rPr lang="nb-NO" sz="1799" b="1" noProof="0">
                          <a:solidFill>
                            <a:srgbClr val="000000"/>
                          </a:solidFill>
                          <a:latin typeface="Arial Bold"/>
                          <a:ea typeface="Arial Bold"/>
                          <a:cs typeface="Arial Bold"/>
                          <a:sym typeface="Arial Bold"/>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 for Ella SL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extLst>
                  <a:ext uri="{0D108BD9-81ED-4DB2-BD59-A6C34878D82A}">
                    <a16:rowId xmlns:a16="http://schemas.microsoft.com/office/drawing/2014/main" val="10002"/>
                  </a:ext>
                </a:extLst>
              </a:tr>
              <a:tr h="1167940">
                <a:tc>
                  <a:txBody>
                    <a:bodyPr/>
                    <a:lstStyle/>
                    <a:p>
                      <a:pPr algn="ctr">
                        <a:lnSpc>
                          <a:spcPts val="2159"/>
                        </a:lnSpc>
                        <a:defRPr/>
                      </a:pPr>
                      <a:r>
                        <a:rPr lang="nb-NO" sz="1799" b="1" noProof="0">
                          <a:solidFill>
                            <a:srgbClr val="000000"/>
                          </a:solidFill>
                          <a:latin typeface="Arial Bold"/>
                          <a:ea typeface="Arial Bold"/>
                          <a:cs typeface="Arial Bold"/>
                          <a:sym typeface="Arial Bold"/>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Isak 3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extLst>
                  <a:ext uri="{0D108BD9-81ED-4DB2-BD59-A6C34878D82A}">
                    <a16:rowId xmlns:a16="http://schemas.microsoft.com/office/drawing/2014/main" val="10003"/>
                  </a:ext>
                </a:extLst>
              </a:tr>
              <a:tr h="1187073">
                <a:tc>
                  <a:txBody>
                    <a:bodyPr/>
                    <a:lstStyle/>
                    <a:p>
                      <a:pPr algn="ctr">
                        <a:lnSpc>
                          <a:spcPts val="2159"/>
                        </a:lnSpc>
                        <a:defRPr/>
                      </a:pPr>
                      <a:r>
                        <a:rPr lang="nb-NO" sz="1799" b="1" noProof="0">
                          <a:solidFill>
                            <a:srgbClr val="000000"/>
                          </a:solidFill>
                          <a:latin typeface="Arial Bold"/>
                          <a:ea typeface="Arial Bold"/>
                          <a:cs typeface="Arial Bold"/>
                          <a:sym typeface="Arial Bold"/>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Oskar 2 år</a:t>
                      </a: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Rebekka </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extLst>
                  <a:ext uri="{0D108BD9-81ED-4DB2-BD59-A6C34878D82A}">
                    <a16:rowId xmlns:a16="http://schemas.microsoft.com/office/drawing/2014/main" val="10004"/>
                  </a:ext>
                </a:extLst>
              </a:tr>
              <a:tr h="1078355">
                <a:tc>
                  <a:txBody>
                    <a:bodyPr/>
                    <a:lstStyle/>
                    <a:p>
                      <a:pPr algn="ctr">
                        <a:lnSpc>
                          <a:spcPts val="2159"/>
                        </a:lnSpc>
                        <a:defRPr/>
                      </a:pPr>
                      <a:r>
                        <a:rPr lang="nb-NO" sz="1799" b="1" noProof="0">
                          <a:solidFill>
                            <a:srgbClr val="000000"/>
                          </a:solidFill>
                          <a:latin typeface="Arial Bold"/>
                          <a:ea typeface="Arial Bold"/>
                          <a:cs typeface="Arial Bold"/>
                          <a:sym typeface="Arial Bold"/>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dirty="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08102" y="2570375"/>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2027 . JUNI</a:t>
            </a:r>
          </a:p>
        </p:txBody>
      </p:sp>
      <p:grpSp>
        <p:nvGrpSpPr>
          <p:cNvPr id="4" name="Group 4"/>
          <p:cNvGrpSpPr/>
          <p:nvPr/>
        </p:nvGrpSpPr>
        <p:grpSpPr>
          <a:xfrm>
            <a:off x="4356100" y="2819290"/>
            <a:ext cx="434207" cy="308229"/>
            <a:chOff x="0" y="0"/>
            <a:chExt cx="578942" cy="410972"/>
          </a:xfrm>
        </p:grpSpPr>
        <p:sp>
          <p:nvSpPr>
            <p:cNvPr id="5" name="Freeform 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6" name="Group 6"/>
          <p:cNvGrpSpPr/>
          <p:nvPr/>
        </p:nvGrpSpPr>
        <p:grpSpPr>
          <a:xfrm>
            <a:off x="6676339" y="1336470"/>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9098710" y="1295516"/>
            <a:ext cx="434207" cy="308229"/>
            <a:chOff x="0" y="0"/>
            <a:chExt cx="578942" cy="410972"/>
          </a:xfrm>
        </p:grpSpPr>
        <p:sp>
          <p:nvSpPr>
            <p:cNvPr id="9" name="Freeform 9"/>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0" name="Group 10"/>
          <p:cNvGrpSpPr/>
          <p:nvPr/>
        </p:nvGrpSpPr>
        <p:grpSpPr>
          <a:xfrm>
            <a:off x="5542369" y="4083050"/>
            <a:ext cx="434207" cy="308229"/>
            <a:chOff x="0" y="0"/>
            <a:chExt cx="578942" cy="410972"/>
          </a:xfrm>
        </p:grpSpPr>
        <p:sp>
          <p:nvSpPr>
            <p:cNvPr id="11" name="Freeform 11"/>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2" name="Group 12"/>
          <p:cNvGrpSpPr/>
          <p:nvPr/>
        </p:nvGrpSpPr>
        <p:grpSpPr>
          <a:xfrm>
            <a:off x="4252019" y="5235735"/>
            <a:ext cx="434245" cy="308229"/>
            <a:chOff x="15332" y="411029"/>
            <a:chExt cx="578993" cy="410972"/>
          </a:xfrm>
        </p:grpSpPr>
        <p:sp>
          <p:nvSpPr>
            <p:cNvPr id="13" name="Freeform 13"/>
            <p:cNvSpPr/>
            <p:nvPr/>
          </p:nvSpPr>
          <p:spPr>
            <a:xfrm>
              <a:off x="15332" y="411029"/>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14" name="Group 14"/>
          <p:cNvGrpSpPr/>
          <p:nvPr/>
        </p:nvGrpSpPr>
        <p:grpSpPr>
          <a:xfrm>
            <a:off x="1917700" y="5235734"/>
            <a:ext cx="434207" cy="308229"/>
            <a:chOff x="0" y="0"/>
            <a:chExt cx="578942" cy="410972"/>
          </a:xfrm>
        </p:grpSpPr>
        <p:sp>
          <p:nvSpPr>
            <p:cNvPr id="15" name="Freeform 15"/>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pic>
        <p:nvPicPr>
          <p:cNvPr id="19" name="Bilde 18">
            <a:extLst>
              <a:ext uri="{FF2B5EF4-FFF2-40B4-BE49-F238E27FC236}">
                <a16:creationId xmlns:a16="http://schemas.microsoft.com/office/drawing/2014/main" id="{F62430F5-033B-6C7D-2EA9-640CF3A985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7500" y="1342787"/>
            <a:ext cx="1019539" cy="764654"/>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034909" y="1191867"/>
            <a:ext cx="7129041" cy="5120876"/>
          </a:xfrm>
          <a:custGeom>
            <a:avLst/>
            <a:gdLst/>
            <a:ahLst/>
            <a:cxnLst/>
            <a:rect l="l" t="t" r="r" b="b"/>
            <a:pathLst>
              <a:path w="7129041" h="5120876">
                <a:moveTo>
                  <a:pt x="0" y="0"/>
                </a:moveTo>
                <a:lnTo>
                  <a:pt x="7129041" y="0"/>
                </a:lnTo>
                <a:lnTo>
                  <a:pt x="7129041" y="5120876"/>
                </a:lnTo>
                <a:lnTo>
                  <a:pt x="0" y="5120876"/>
                </a:lnTo>
                <a:lnTo>
                  <a:pt x="0" y="0"/>
                </a:lnTo>
                <a:close/>
              </a:path>
            </a:pathLst>
          </a:custGeom>
          <a:blipFill>
            <a:blip r:embed="rId3"/>
            <a:stretch>
              <a:fillRect b="-4411"/>
            </a:stretch>
          </a:blipFill>
        </p:spPr>
        <p:txBody>
          <a:bodyPr/>
          <a:lstStyle/>
          <a:p>
            <a:endParaRPr lang="nb-NO" noProof="0"/>
          </a:p>
        </p:txBody>
      </p:sp>
      <p:sp>
        <p:nvSpPr>
          <p:cNvPr id="3" name="TextBox 3"/>
          <p:cNvSpPr txBox="1"/>
          <p:nvPr/>
        </p:nvSpPr>
        <p:spPr>
          <a:xfrm>
            <a:off x="5118100" y="486360"/>
            <a:ext cx="686962" cy="432464"/>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JULI</a:t>
            </a:r>
          </a:p>
        </p:txBody>
      </p:sp>
      <p:sp>
        <p:nvSpPr>
          <p:cNvPr id="4" name="TextBox 4"/>
          <p:cNvSpPr txBox="1"/>
          <p:nvPr/>
        </p:nvSpPr>
        <p:spPr>
          <a:xfrm>
            <a:off x="582779" y="1172817"/>
            <a:ext cx="2242641" cy="5347716"/>
          </a:xfrm>
          <a:prstGeom prst="rect">
            <a:avLst/>
          </a:prstGeom>
        </p:spPr>
        <p:txBody>
          <a:bodyPr lIns="0" tIns="0" rIns="0" bIns="0" rtlCol="0" anchor="t">
            <a:spAutoFit/>
          </a:bodyPr>
          <a:lstStyle/>
          <a:p>
            <a:pPr algn="l">
              <a:lnSpc>
                <a:spcPts val="1919"/>
              </a:lnSpc>
            </a:pPr>
            <a:r>
              <a:rPr lang="nb-NO" sz="1599" b="1" noProof="0">
                <a:solidFill>
                  <a:srgbClr val="000000"/>
                </a:solidFill>
                <a:latin typeface="Arial Bold"/>
                <a:ea typeface="Arial Bold"/>
                <a:cs typeface="Arial Bold"/>
                <a:sym typeface="Arial Bold"/>
              </a:rPr>
              <a:t>Tema for måneden: </a:t>
            </a:r>
          </a:p>
          <a:p>
            <a:pPr algn="l">
              <a:lnSpc>
                <a:spcPts val="1919"/>
              </a:lnSpc>
            </a:pPr>
            <a:r>
              <a:rPr lang="nb-NO" sz="1599" b="1" noProof="0">
                <a:solidFill>
                  <a:srgbClr val="000000"/>
                </a:solidFill>
                <a:latin typeface="Arial Bold"/>
                <a:ea typeface="Arial Bold"/>
                <a:cs typeface="Arial Bold"/>
                <a:sym typeface="Arial Bold"/>
              </a:rPr>
              <a:t>Utelek, felleskap</a:t>
            </a:r>
          </a:p>
          <a:p>
            <a:pPr algn="l">
              <a:lnSpc>
                <a:spcPts val="1320"/>
              </a:lnSpc>
            </a:pPr>
            <a:endParaRPr lang="nb-NO" sz="1599" b="1" noProof="0">
              <a:solidFill>
                <a:srgbClr val="000000"/>
              </a:solidFill>
              <a:latin typeface="Arial Bold"/>
              <a:ea typeface="Arial Bold"/>
              <a:cs typeface="Arial Bold"/>
              <a:sym typeface="Arial Bold"/>
            </a:endParaRPr>
          </a:p>
          <a:p>
            <a:pPr algn="l">
              <a:lnSpc>
                <a:spcPts val="1320"/>
              </a:lnSpc>
            </a:pPr>
            <a:r>
              <a:rPr lang="nb-NO" sz="1100" noProof="0">
                <a:solidFill>
                  <a:srgbClr val="000000"/>
                </a:solidFill>
                <a:latin typeface="Arial"/>
                <a:ea typeface="Arial"/>
                <a:cs typeface="Arial"/>
                <a:sym typeface="Arial"/>
              </a:rPr>
              <a:t>Juli er en rolig og avslappet måned i barnehagen. Mange barn begynner å ta ferie, og vi organiserer hverdagen i mindre, sammenslåtte grupper for å sikre gode og trygge opplevelser for de som er igjen. Vi følger barnas tempo, har tid til lange dager ute og legger til rette for sommerlek, hvile og tilstedeværelse i øyeblikket. </a:t>
            </a:r>
          </a:p>
          <a:p>
            <a:pPr algn="l">
              <a:lnSpc>
                <a:spcPts val="1320"/>
              </a:lnSpc>
            </a:pPr>
            <a:endParaRPr lang="nb-NO" sz="1100" noProof="0">
              <a:solidFill>
                <a:srgbClr val="000000"/>
              </a:solidFill>
              <a:latin typeface="Arial"/>
              <a:ea typeface="Arial"/>
              <a:cs typeface="Arial"/>
              <a:sym typeface="Arial"/>
            </a:endParaRPr>
          </a:p>
          <a:p>
            <a:pPr algn="l">
              <a:lnSpc>
                <a:spcPts val="1320"/>
              </a:lnSpc>
            </a:pPr>
            <a:r>
              <a:rPr lang="nb-NO" sz="1100" noProof="0">
                <a:solidFill>
                  <a:srgbClr val="000000"/>
                </a:solidFill>
                <a:latin typeface="Arial"/>
                <a:ea typeface="Arial"/>
                <a:cs typeface="Arial"/>
                <a:sym typeface="Arial"/>
              </a:rPr>
              <a:t>Barnehagen er stengt i uke 27, 28 og 29. Foreldre registrerer barnas ferier direkte i </a:t>
            </a:r>
            <a:r>
              <a:rPr lang="nb-NO" sz="1100" noProof="0" err="1">
                <a:solidFill>
                  <a:srgbClr val="000000"/>
                </a:solidFill>
                <a:latin typeface="Arial"/>
                <a:ea typeface="Arial"/>
                <a:cs typeface="Arial"/>
                <a:sym typeface="Arial"/>
              </a:rPr>
              <a:t>Kidplan</a:t>
            </a:r>
            <a:r>
              <a:rPr lang="nb-NO" sz="1100" noProof="0">
                <a:solidFill>
                  <a:srgbClr val="000000"/>
                </a:solidFill>
                <a:latin typeface="Arial"/>
                <a:ea typeface="Arial"/>
                <a:cs typeface="Arial"/>
                <a:sym typeface="Arial"/>
              </a:rPr>
              <a:t>, slik at vi får oversikt og kan planlegge best mulig for både barn og ansatte. </a:t>
            </a:r>
          </a:p>
          <a:p>
            <a:pPr algn="l">
              <a:lnSpc>
                <a:spcPts val="1320"/>
              </a:lnSpc>
            </a:pPr>
            <a:endParaRPr lang="nb-NO" sz="1100" noProof="0">
              <a:solidFill>
                <a:srgbClr val="000000"/>
              </a:solidFill>
              <a:latin typeface="Arial"/>
              <a:ea typeface="Arial"/>
              <a:cs typeface="Arial"/>
              <a:sym typeface="Arial"/>
            </a:endParaRPr>
          </a:p>
          <a:p>
            <a:pPr algn="l">
              <a:lnSpc>
                <a:spcPts val="1320"/>
              </a:lnSpc>
            </a:pPr>
            <a:r>
              <a:rPr lang="nb-NO" sz="1100" noProof="0">
                <a:solidFill>
                  <a:srgbClr val="000000"/>
                </a:solidFill>
                <a:latin typeface="Arial"/>
                <a:ea typeface="Arial"/>
                <a:cs typeface="Arial"/>
                <a:sym typeface="Arial"/>
              </a:rPr>
              <a:t>Vi vil gjerne takke alle barn og foreldre for et fint og innholdsrikt år sammen – fylt med lek, læring, nysgjerrighet og fellesskap. Nå ønsker vi dere alle en riktig god sommer, med tid til å være sammen, leke, oppdage og hvile – både store og små! </a:t>
            </a:r>
          </a:p>
          <a:p>
            <a:pPr algn="l">
              <a:lnSpc>
                <a:spcPts val="1320"/>
              </a:lnSpc>
            </a:pPr>
            <a:endParaRPr lang="nb-NO" sz="1100" noProof="0">
              <a:solidFill>
                <a:srgbClr val="000000"/>
              </a:solidFill>
              <a:latin typeface="Arial"/>
              <a:ea typeface="Arial"/>
              <a:cs typeface="Arial"/>
              <a:sym typeface="Arial"/>
            </a:endParaRPr>
          </a:p>
          <a:p>
            <a:pPr algn="l">
              <a:lnSpc>
                <a:spcPts val="1320"/>
              </a:lnSpc>
            </a:pPr>
            <a:r>
              <a:rPr lang="nb-NO" sz="1100" noProof="0">
                <a:solidFill>
                  <a:srgbClr val="000000"/>
                </a:solidFill>
                <a:latin typeface="Arial"/>
                <a:ea typeface="Arial"/>
                <a:cs typeface="Arial"/>
                <a:sym typeface="Arial"/>
              </a:rPr>
              <a:t>Vi gleder oss til å ta imot dere igjen når et nytt barnehageår står for tur! </a:t>
            </a:r>
          </a:p>
          <a:p>
            <a:pPr algn="l">
              <a:lnSpc>
                <a:spcPts val="1254"/>
              </a:lnSpc>
            </a:pPr>
            <a:endParaRPr lang="nb-NO" sz="1100" noProof="0">
              <a:solidFill>
                <a:srgbClr val="000000"/>
              </a:solidFill>
              <a:latin typeface="Arial"/>
              <a:ea typeface="Arial"/>
              <a:cs typeface="Arial"/>
              <a:sym typeface="Arial"/>
            </a:endParaRPr>
          </a:p>
        </p:txBody>
      </p:sp>
      <p:sp>
        <p:nvSpPr>
          <p:cNvPr id="5" name="TextBox 5"/>
          <p:cNvSpPr txBox="1"/>
          <p:nvPr/>
        </p:nvSpPr>
        <p:spPr>
          <a:xfrm>
            <a:off x="3034909" y="6349083"/>
            <a:ext cx="7129041" cy="504825"/>
          </a:xfrm>
          <a:prstGeom prst="rect">
            <a:avLst/>
          </a:prstGeom>
        </p:spPr>
        <p:txBody>
          <a:bodyPr lIns="0" tIns="0" rIns="0" bIns="0" rtlCol="0" anchor="t">
            <a:spAutoFit/>
          </a:bodyPr>
          <a:lstStyle/>
          <a:p>
            <a:pPr algn="ctr">
              <a:lnSpc>
                <a:spcPts val="1319"/>
              </a:lnSpc>
            </a:pPr>
            <a:r>
              <a:rPr lang="nb-NO" sz="1099" i="1" noProof="0">
                <a:solidFill>
                  <a:srgbClr val="000000"/>
                </a:solidFill>
                <a:latin typeface="Arial Italics"/>
                <a:ea typeface="Arial Italics"/>
                <a:cs typeface="Arial Italics"/>
                <a:sym typeface="Arial Italics"/>
              </a:rPr>
              <a:t>«Barnehagen skal ivareta barnas behov for omsorg, trygghet, tilhørighet og anerkjennelse.»</a:t>
            </a:r>
          </a:p>
          <a:p>
            <a:pPr algn="ctr">
              <a:lnSpc>
                <a:spcPts val="1319"/>
              </a:lnSpc>
            </a:pPr>
            <a:r>
              <a:rPr lang="nb-NO" sz="1099" i="1" noProof="0">
                <a:solidFill>
                  <a:srgbClr val="000000"/>
                </a:solidFill>
                <a:latin typeface="Arial Italics"/>
                <a:ea typeface="Arial Italics"/>
                <a:cs typeface="Arial Italics"/>
                <a:sym typeface="Arial Italics"/>
              </a:rPr>
              <a:t>«Leken skal ha en sentral plass i barnehagen, og alle barn skal få oppleve et rikt og variert språkmiljø.»</a:t>
            </a:r>
          </a:p>
          <a:p>
            <a:pPr algn="ctr">
              <a:lnSpc>
                <a:spcPts val="1319"/>
              </a:lnSpc>
            </a:pPr>
            <a:endParaRPr lang="nb-NO" sz="1099" i="1" noProof="0">
              <a:solidFill>
                <a:srgbClr val="000000"/>
              </a:solidFill>
              <a:latin typeface="Arial Italics"/>
              <a:ea typeface="Arial Italics"/>
              <a:cs typeface="Arial Italics"/>
              <a:sym typeface="Arial Itali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1097745955"/>
              </p:ext>
            </p:extLst>
          </p:nvPr>
        </p:nvGraphicFramePr>
        <p:xfrm>
          <a:off x="1141768" y="613077"/>
          <a:ext cx="8900061" cy="6336277"/>
        </p:xfrm>
        <a:graphic>
          <a:graphicData uri="http://schemas.openxmlformats.org/drawingml/2006/table">
            <a:tbl>
              <a:tblPr/>
              <a:tblGrid>
                <a:gridCol w="562466">
                  <a:extLst>
                    <a:ext uri="{9D8B030D-6E8A-4147-A177-3AD203B41FA5}">
                      <a16:colId xmlns:a16="http://schemas.microsoft.com/office/drawing/2014/main" val="20000"/>
                    </a:ext>
                  </a:extLst>
                </a:gridCol>
                <a:gridCol w="1191085">
                  <a:extLst>
                    <a:ext uri="{9D8B030D-6E8A-4147-A177-3AD203B41FA5}">
                      <a16:colId xmlns:a16="http://schemas.microsoft.com/office/drawing/2014/main" val="20001"/>
                    </a:ext>
                  </a:extLst>
                </a:gridCol>
                <a:gridCol w="1191085">
                  <a:extLst>
                    <a:ext uri="{9D8B030D-6E8A-4147-A177-3AD203B41FA5}">
                      <a16:colId xmlns:a16="http://schemas.microsoft.com/office/drawing/2014/main" val="20002"/>
                    </a:ext>
                  </a:extLst>
                </a:gridCol>
                <a:gridCol w="1191085">
                  <a:extLst>
                    <a:ext uri="{9D8B030D-6E8A-4147-A177-3AD203B41FA5}">
                      <a16:colId xmlns:a16="http://schemas.microsoft.com/office/drawing/2014/main" val="20003"/>
                    </a:ext>
                  </a:extLst>
                </a:gridCol>
                <a:gridCol w="1191085">
                  <a:extLst>
                    <a:ext uri="{9D8B030D-6E8A-4147-A177-3AD203B41FA5}">
                      <a16:colId xmlns:a16="http://schemas.microsoft.com/office/drawing/2014/main" val="20004"/>
                    </a:ext>
                  </a:extLst>
                </a:gridCol>
                <a:gridCol w="1191085">
                  <a:extLst>
                    <a:ext uri="{9D8B030D-6E8A-4147-A177-3AD203B41FA5}">
                      <a16:colId xmlns:a16="http://schemas.microsoft.com/office/drawing/2014/main" val="20005"/>
                    </a:ext>
                  </a:extLst>
                </a:gridCol>
                <a:gridCol w="1191085">
                  <a:extLst>
                    <a:ext uri="{9D8B030D-6E8A-4147-A177-3AD203B41FA5}">
                      <a16:colId xmlns:a16="http://schemas.microsoft.com/office/drawing/2014/main" val="20006"/>
                    </a:ext>
                  </a:extLst>
                </a:gridCol>
                <a:gridCol w="1191085">
                  <a:extLst>
                    <a:ext uri="{9D8B030D-6E8A-4147-A177-3AD203B41FA5}">
                      <a16:colId xmlns:a16="http://schemas.microsoft.com/office/drawing/2014/main" val="20007"/>
                    </a:ext>
                  </a:extLst>
                </a:gridCol>
              </a:tblGrid>
              <a:tr h="383140">
                <a:tc>
                  <a:txBody>
                    <a:bodyPr/>
                    <a:lstStyle/>
                    <a:p>
                      <a:pPr algn="ctr">
                        <a:lnSpc>
                          <a:spcPts val="1285"/>
                        </a:lnSpc>
                        <a:defRPr/>
                      </a:pPr>
                      <a:endParaRPr lang="nb-NO" sz="1299" b="1" spc="153"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MANDAG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TIRSDAG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ONSDAG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TORSDAG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FREDAG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LØRDAG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tc>
                  <a:txBody>
                    <a:bodyPr/>
                    <a:lstStyle/>
                    <a:p>
                      <a:pPr algn="ctr">
                        <a:lnSpc>
                          <a:spcPts val="1285"/>
                        </a:lnSpc>
                        <a:defRPr/>
                      </a:pPr>
                      <a:r>
                        <a:rPr lang="nb-NO" sz="1299" b="1" spc="153" noProof="0">
                          <a:solidFill>
                            <a:srgbClr val="000000"/>
                          </a:solidFill>
                          <a:latin typeface="Arial Bold"/>
                          <a:ea typeface="Arial Bold"/>
                          <a:cs typeface="Arial Bold"/>
                          <a:sym typeface="Arial Bold"/>
                        </a:rPr>
                        <a:t>SØNDAG</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82A6D2"/>
                    </a:solidFill>
                  </a:tcPr>
                </a:tc>
                <a:extLst>
                  <a:ext uri="{0D108BD9-81ED-4DB2-BD59-A6C34878D82A}">
                    <a16:rowId xmlns:a16="http://schemas.microsoft.com/office/drawing/2014/main" val="10000"/>
                  </a:ext>
                </a:extLst>
              </a:tr>
              <a:tr h="1105633">
                <a:tc>
                  <a:txBody>
                    <a:bodyPr/>
                    <a:lstStyle/>
                    <a:p>
                      <a:pPr algn="ctr">
                        <a:lnSpc>
                          <a:spcPts val="2159"/>
                        </a:lnSpc>
                        <a:defRPr/>
                      </a:pPr>
                      <a:r>
                        <a:rPr lang="nb-NO" sz="1799" b="1" noProof="0">
                          <a:solidFill>
                            <a:srgbClr val="000000"/>
                          </a:solidFill>
                          <a:latin typeface="Arial Bold"/>
                          <a:ea typeface="Arial Bold"/>
                          <a:cs typeface="Arial Bold"/>
                          <a:sym typeface="Arial Bold"/>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DCE6F2"/>
                    </a:solidFill>
                  </a:tcPr>
                </a:tc>
                <a:tc>
                  <a:txBody>
                    <a:bodyPr/>
                    <a:lstStyle/>
                    <a:p>
                      <a:pPr algn="l">
                        <a:lnSpc>
                          <a:spcPts val="1439"/>
                        </a:lnSpc>
                        <a:defRPr/>
                      </a:pPr>
                      <a:r>
                        <a:rPr lang="nb-NO" sz="1199" noProof="0">
                          <a:solidFill>
                            <a:srgbClr val="000000"/>
                          </a:solidFill>
                          <a:latin typeface="Arial"/>
                          <a:ea typeface="Arial"/>
                          <a:cs typeface="Arial"/>
                          <a:sym typeface="Arial"/>
                        </a:rPr>
                        <a:t>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71169">
                <a:tc>
                  <a:txBody>
                    <a:bodyPr/>
                    <a:lstStyle/>
                    <a:p>
                      <a:pPr algn="ctr">
                        <a:lnSpc>
                          <a:spcPts val="2159"/>
                        </a:lnSpc>
                        <a:defRPr/>
                      </a:pPr>
                      <a:r>
                        <a:rPr lang="nb-NO" sz="1799" b="1" noProof="0">
                          <a:solidFill>
                            <a:srgbClr val="000000"/>
                          </a:solidFill>
                          <a:latin typeface="Arial Bold"/>
                          <a:ea typeface="Arial Bold"/>
                          <a:cs typeface="Arial Bold"/>
                          <a:sym typeface="Arial Bold"/>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6</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Fie 5 år</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r>
                        <a:rPr lang="nb-NO" sz="1199" b="1" noProof="0">
                          <a:solidFill>
                            <a:srgbClr val="000000"/>
                          </a:solidFill>
                          <a:latin typeface="Arial Bold"/>
                          <a:ea typeface="Arial Bold"/>
                          <a:cs typeface="Arial Bold"/>
                          <a:sym typeface="Arial Bold"/>
                        </a:rPr>
                        <a:t>Hipp hurra for Mille 5 år</a:t>
                      </a: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extLst>
                  <a:ext uri="{0D108BD9-81ED-4DB2-BD59-A6C34878D82A}">
                    <a16:rowId xmlns:a16="http://schemas.microsoft.com/office/drawing/2014/main" val="10002"/>
                  </a:ext>
                </a:extLst>
              </a:tr>
              <a:tr h="867099">
                <a:tc>
                  <a:txBody>
                    <a:bodyPr/>
                    <a:lstStyle/>
                    <a:p>
                      <a:pPr algn="ctr">
                        <a:lnSpc>
                          <a:spcPts val="2159"/>
                        </a:lnSpc>
                        <a:defRPr/>
                      </a:pPr>
                      <a:r>
                        <a:rPr lang="nb-NO" sz="1799" b="1" noProof="0">
                          <a:solidFill>
                            <a:srgbClr val="000000"/>
                          </a:solidFill>
                          <a:latin typeface="Arial Bold"/>
                          <a:ea typeface="Arial Bold"/>
                          <a:cs typeface="Arial Bold"/>
                          <a:sym typeface="Arial Bold"/>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13</a:t>
                      </a:r>
                    </a:p>
                    <a:p>
                      <a:pPr algn="l">
                        <a:lnSpc>
                          <a:spcPts val="1439"/>
                        </a:lnSpc>
                        <a:defRPr/>
                      </a:pPr>
                      <a:endParaRPr lang="nb-NO" sz="1199" noProof="0">
                        <a:solidFill>
                          <a:srgbClr val="000000"/>
                        </a:solidFill>
                        <a:latin typeface="Arial"/>
                        <a:cs typeface="Arial"/>
                        <a:sym typeface="Arial"/>
                      </a:endParaRPr>
                    </a:p>
                    <a:p>
                      <a:pPr algn="l">
                        <a:lnSpc>
                          <a:spcPts val="1439"/>
                        </a:lnSpc>
                        <a:defRPr/>
                      </a:pPr>
                      <a:endParaRPr lang="nb-NO" sz="1199" noProof="0">
                        <a:solidFill>
                          <a:srgbClr val="000000"/>
                        </a:solidFill>
                        <a:latin typeface="Arial"/>
                        <a:cs typeface="Arial"/>
                        <a:sym typeface="Arial"/>
                      </a:endParaRPr>
                    </a:p>
                    <a:p>
                      <a:pPr algn="l">
                        <a:lnSpc>
                          <a:spcPts val="1439"/>
                        </a:lnSpc>
                        <a:defRPr/>
                      </a:pPr>
                      <a:endParaRPr lang="nb-NO" sz="1199" noProof="0">
                        <a:solidFill>
                          <a:srgbClr val="000000"/>
                        </a:solidFill>
                        <a:latin typeface="Arial"/>
                        <a:cs typeface="Arial"/>
                        <a:sym typeface="Arial"/>
                      </a:endParaRPr>
                    </a:p>
                    <a:p>
                      <a:pPr algn="l">
                        <a:lnSpc>
                          <a:spcPts val="1439"/>
                        </a:lnSpc>
                        <a:defRPr/>
                      </a:pPr>
                      <a:endParaRPr lang="nb-NO" sz="1199" noProof="0">
                        <a:solidFill>
                          <a:srgbClr val="000000"/>
                        </a:solidFill>
                        <a:latin typeface="Arial"/>
                        <a:cs typeface="Arial"/>
                        <a:sym typeface="Arial"/>
                      </a:endParaRPr>
                    </a:p>
                    <a:p>
                      <a:pPr algn="l">
                        <a:lnSpc>
                          <a:spcPts val="143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18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extLst>
                  <a:ext uri="{0D108BD9-81ED-4DB2-BD59-A6C34878D82A}">
                    <a16:rowId xmlns:a16="http://schemas.microsoft.com/office/drawing/2014/main" val="10003"/>
                  </a:ext>
                </a:extLst>
              </a:tr>
              <a:tr h="1278514">
                <a:tc>
                  <a:txBody>
                    <a:bodyPr/>
                    <a:lstStyle/>
                    <a:p>
                      <a:pPr algn="ctr">
                        <a:lnSpc>
                          <a:spcPts val="2159"/>
                        </a:lnSpc>
                        <a:defRPr/>
                      </a:pPr>
                      <a:r>
                        <a:rPr lang="nb-NO" sz="1799" b="1" noProof="0">
                          <a:solidFill>
                            <a:srgbClr val="000000"/>
                          </a:solidFill>
                          <a:latin typeface="Arial Bold"/>
                          <a:ea typeface="Arial Bold"/>
                          <a:cs typeface="Arial Bold"/>
                          <a:sym typeface="Arial Bold"/>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19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20</a:t>
                      </a:r>
                      <a:endParaRPr lang="nb-NO" sz="1100" noProof="0"/>
                    </a:p>
                    <a:p>
                      <a:pPr algn="l">
                        <a:lnSpc>
                          <a:spcPts val="1439"/>
                        </a:lnSpc>
                      </a:pPr>
                      <a:r>
                        <a:rPr lang="nb-NO" sz="1199" b="1" noProof="0">
                          <a:solidFill>
                            <a:srgbClr val="000000"/>
                          </a:solidFill>
                          <a:latin typeface="Arial Bold"/>
                          <a:ea typeface="Arial Bold"/>
                          <a:cs typeface="Arial Bold"/>
                          <a:sym typeface="Arial Bold"/>
                        </a:rPr>
                        <a:t>Hipp hurra for Jonas 2år</a:t>
                      </a: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p>
                      <a:pPr algn="l">
                        <a:lnSpc>
                          <a:spcPts val="1439"/>
                        </a:lnSpc>
                      </a:pPr>
                      <a:endParaRPr lang="nb-NO" sz="1199" b="1" noProof="0">
                        <a:solidFill>
                          <a:srgbClr val="000000"/>
                        </a:solidFill>
                        <a:latin typeface="Arial Bold"/>
                        <a:ea typeface="Arial Bold"/>
                        <a:cs typeface="Arial Bold"/>
                        <a:sym typeface="Arial Bold"/>
                      </a:endParaRPr>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22</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23</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24</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tc>
                  <a:txBody>
                    <a:bodyPr/>
                    <a:lstStyle/>
                    <a:p>
                      <a:pPr algn="l">
                        <a:lnSpc>
                          <a:spcPts val="1439"/>
                        </a:lnSpc>
                        <a:defRPr/>
                      </a:pPr>
                      <a:r>
                        <a:rPr lang="nb-NO" sz="1199" noProof="0">
                          <a:solidFill>
                            <a:srgbClr val="000000"/>
                          </a:solidFill>
                          <a:latin typeface="Arial"/>
                          <a:ea typeface="Arial"/>
                          <a:cs typeface="Arial"/>
                          <a:sym typeface="Arial"/>
                        </a:rPr>
                        <a:t>25</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0000"/>
                    </a:solidFill>
                  </a:tcPr>
                </a:tc>
                <a:extLst>
                  <a:ext uri="{0D108BD9-81ED-4DB2-BD59-A6C34878D82A}">
                    <a16:rowId xmlns:a16="http://schemas.microsoft.com/office/drawing/2014/main" val="10004"/>
                  </a:ext>
                </a:extLst>
              </a:tr>
              <a:tr h="1127203">
                <a:tc>
                  <a:txBody>
                    <a:bodyPr/>
                    <a:lstStyle/>
                    <a:p>
                      <a:pPr algn="ctr">
                        <a:lnSpc>
                          <a:spcPts val="2159"/>
                        </a:lnSpc>
                        <a:defRPr/>
                      </a:pPr>
                      <a:r>
                        <a:rPr lang="nb-NO" sz="1799" b="1" noProof="0">
                          <a:solidFill>
                            <a:srgbClr val="000000"/>
                          </a:solidFill>
                          <a:latin typeface="Arial Bold"/>
                          <a:ea typeface="Arial Bold"/>
                          <a:cs typeface="Arial Bold"/>
                          <a:sym typeface="Arial Bold"/>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BFDAF8"/>
                    </a:solidFill>
                  </a:tcPr>
                </a:tc>
                <a:tc>
                  <a:txBody>
                    <a:bodyPr/>
                    <a:lstStyle/>
                    <a:p>
                      <a:pPr algn="l">
                        <a:lnSpc>
                          <a:spcPts val="1439"/>
                        </a:lnSpc>
                        <a:defRPr/>
                      </a:pPr>
                      <a:r>
                        <a:rPr lang="nb-NO" sz="1199" noProof="0">
                          <a:solidFill>
                            <a:srgbClr val="000000"/>
                          </a:solidFill>
                          <a:latin typeface="Arial"/>
                          <a:ea typeface="Arial"/>
                          <a:cs typeface="Arial"/>
                          <a:sym typeface="Arial"/>
                        </a:rPr>
                        <a:t>26</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27</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28</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29</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30</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439"/>
                        </a:lnSpc>
                        <a:defRPr/>
                      </a:pPr>
                      <a:r>
                        <a:rPr lang="nb-NO" sz="1199" noProof="0">
                          <a:solidFill>
                            <a:srgbClr val="000000"/>
                          </a:solidFill>
                          <a:latin typeface="Arial"/>
                          <a:ea typeface="Arial"/>
                          <a:cs typeface="Arial"/>
                          <a:sym typeface="Arial"/>
                        </a:rPr>
                        <a:t>31</a:t>
                      </a: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tc>
                  <a:txBody>
                    <a:bodyPr/>
                    <a:lstStyle/>
                    <a:p>
                      <a:pPr algn="l">
                        <a:lnSpc>
                          <a:spcPts val="1679"/>
                        </a:lnSpc>
                        <a:defRPr/>
                      </a:pPr>
                      <a:endParaRPr lang="nb-NO" sz="1100" noProof="0"/>
                    </a:p>
                  </a:txBody>
                  <a:tcPr marL="55687" marR="55687" marT="55687" marB="55687">
                    <a:lnL w="11138" cap="flat" cmpd="sng" algn="ctr">
                      <a:solidFill>
                        <a:srgbClr val="545454"/>
                      </a:solidFill>
                      <a:prstDash val="solid"/>
                      <a:round/>
                      <a:headEnd type="none" w="med" len="med"/>
                      <a:tailEnd type="none" w="med" len="med"/>
                    </a:lnL>
                    <a:lnR w="11138" cap="flat" cmpd="sng" algn="ctr">
                      <a:solidFill>
                        <a:srgbClr val="545454"/>
                      </a:solidFill>
                      <a:prstDash val="solid"/>
                      <a:round/>
                      <a:headEnd type="none" w="med" len="med"/>
                      <a:tailEnd type="none" w="med" len="med"/>
                    </a:lnR>
                    <a:lnT w="11138" cap="flat" cmpd="sng" algn="ctr">
                      <a:solidFill>
                        <a:srgbClr val="545454"/>
                      </a:solidFill>
                      <a:prstDash val="solid"/>
                      <a:round/>
                      <a:headEnd type="none" w="med" len="med"/>
                      <a:tailEnd type="none" w="med" len="med"/>
                    </a:lnT>
                    <a:lnB w="11138" cap="flat" cmpd="sng" algn="ctr">
                      <a:solidFill>
                        <a:srgbClr val="545454"/>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3" name="TextBox 3"/>
          <p:cNvSpPr txBox="1"/>
          <p:nvPr/>
        </p:nvSpPr>
        <p:spPr>
          <a:xfrm rot="-5400000">
            <a:off x="-1608102" y="2880395"/>
            <a:ext cx="4932674" cy="398047"/>
          </a:xfrm>
          <a:prstGeom prst="rect">
            <a:avLst/>
          </a:prstGeom>
        </p:spPr>
        <p:txBody>
          <a:bodyPr lIns="0" tIns="0" rIns="0" bIns="0" rtlCol="0" anchor="t">
            <a:spAutoFit/>
          </a:bodyPr>
          <a:lstStyle/>
          <a:p>
            <a:pPr algn="r">
              <a:lnSpc>
                <a:spcPts val="2921"/>
              </a:lnSpc>
            </a:pPr>
            <a:r>
              <a:rPr lang="nb-NO" sz="2921" b="1" spc="363" noProof="0">
                <a:solidFill>
                  <a:srgbClr val="000000"/>
                </a:solidFill>
                <a:latin typeface="Arial Bold"/>
                <a:ea typeface="Arial Bold"/>
                <a:cs typeface="Arial Bold"/>
                <a:sym typeface="Arial Bold"/>
              </a:rPr>
              <a:t>2027 . JULI</a:t>
            </a:r>
          </a:p>
        </p:txBody>
      </p:sp>
      <p:grpSp>
        <p:nvGrpSpPr>
          <p:cNvPr id="4" name="Group 4"/>
          <p:cNvGrpSpPr/>
          <p:nvPr/>
        </p:nvGrpSpPr>
        <p:grpSpPr>
          <a:xfrm>
            <a:off x="3604530" y="2514642"/>
            <a:ext cx="336178" cy="196842"/>
            <a:chOff x="-444315" y="198780"/>
            <a:chExt cx="578993" cy="360553"/>
          </a:xfrm>
        </p:grpSpPr>
        <p:sp>
          <p:nvSpPr>
            <p:cNvPr id="5" name="Freeform 5"/>
            <p:cNvSpPr/>
            <p:nvPr/>
          </p:nvSpPr>
          <p:spPr>
            <a:xfrm>
              <a:off x="-444315" y="198780"/>
              <a:ext cx="578993" cy="360553"/>
            </a:xfrm>
            <a:custGeom>
              <a:avLst/>
              <a:gdLst/>
              <a:ahLst/>
              <a:cxnLst/>
              <a:rect l="l" t="t" r="r" b="b"/>
              <a:pathLst>
                <a:path w="578993" h="360553">
                  <a:moveTo>
                    <a:pt x="0" y="0"/>
                  </a:moveTo>
                  <a:lnTo>
                    <a:pt x="578993" y="0"/>
                  </a:lnTo>
                  <a:lnTo>
                    <a:pt x="578993" y="360553"/>
                  </a:lnTo>
                  <a:lnTo>
                    <a:pt x="0" y="360553"/>
                  </a:lnTo>
                  <a:lnTo>
                    <a:pt x="0" y="0"/>
                  </a:lnTo>
                  <a:close/>
                </a:path>
              </a:pathLst>
            </a:custGeom>
            <a:blipFill>
              <a:blip r:embed="rId3"/>
              <a:stretch>
                <a:fillRect t="-6664" r="8" b="-6681"/>
              </a:stretch>
            </a:blipFill>
          </p:spPr>
          <p:txBody>
            <a:bodyPr/>
            <a:lstStyle/>
            <a:p>
              <a:endParaRPr lang="nb-NO" noProof="0"/>
            </a:p>
          </p:txBody>
        </p:sp>
      </p:grpSp>
      <p:grpSp>
        <p:nvGrpSpPr>
          <p:cNvPr id="6" name="Group 6"/>
          <p:cNvGrpSpPr/>
          <p:nvPr/>
        </p:nvGrpSpPr>
        <p:grpSpPr>
          <a:xfrm>
            <a:off x="3134532" y="5149850"/>
            <a:ext cx="434207" cy="308229"/>
            <a:chOff x="0" y="0"/>
            <a:chExt cx="578942" cy="410972"/>
          </a:xfrm>
        </p:grpSpPr>
        <p:sp>
          <p:nvSpPr>
            <p:cNvPr id="7" name="Freeform 7"/>
            <p:cNvSpPr/>
            <p:nvPr/>
          </p:nvSpPr>
          <p:spPr>
            <a:xfrm>
              <a:off x="0" y="0"/>
              <a:ext cx="578993" cy="410972"/>
            </a:xfrm>
            <a:custGeom>
              <a:avLst/>
              <a:gdLst/>
              <a:ahLst/>
              <a:cxnLst/>
              <a:rect l="l" t="t" r="r" b="b"/>
              <a:pathLst>
                <a:path w="578993" h="410972">
                  <a:moveTo>
                    <a:pt x="0" y="0"/>
                  </a:moveTo>
                  <a:lnTo>
                    <a:pt x="578993" y="0"/>
                  </a:lnTo>
                  <a:lnTo>
                    <a:pt x="578993" y="410972"/>
                  </a:lnTo>
                  <a:lnTo>
                    <a:pt x="0" y="410972"/>
                  </a:lnTo>
                  <a:lnTo>
                    <a:pt x="0" y="0"/>
                  </a:lnTo>
                  <a:close/>
                </a:path>
              </a:pathLst>
            </a:custGeom>
            <a:blipFill>
              <a:blip r:embed="rId3"/>
              <a:stretch>
                <a:fillRect l="-282" r="-274"/>
              </a:stretch>
            </a:blipFill>
          </p:spPr>
          <p:txBody>
            <a:bodyPr/>
            <a:lstStyle/>
            <a:p>
              <a:endParaRPr lang="nb-NO" noProof="0"/>
            </a:p>
          </p:txBody>
        </p:sp>
      </p:grpSp>
      <p:grpSp>
        <p:nvGrpSpPr>
          <p:cNvPr id="8" name="Group 8"/>
          <p:cNvGrpSpPr/>
          <p:nvPr/>
        </p:nvGrpSpPr>
        <p:grpSpPr>
          <a:xfrm>
            <a:off x="3604530" y="3079418"/>
            <a:ext cx="348171" cy="196842"/>
            <a:chOff x="0" y="0"/>
            <a:chExt cx="578942" cy="360616"/>
          </a:xfrm>
        </p:grpSpPr>
        <p:sp>
          <p:nvSpPr>
            <p:cNvPr id="9" name="Freeform 9"/>
            <p:cNvSpPr/>
            <p:nvPr/>
          </p:nvSpPr>
          <p:spPr>
            <a:xfrm>
              <a:off x="0" y="0"/>
              <a:ext cx="578993" cy="360553"/>
            </a:xfrm>
            <a:custGeom>
              <a:avLst/>
              <a:gdLst/>
              <a:ahLst/>
              <a:cxnLst/>
              <a:rect l="l" t="t" r="r" b="b"/>
              <a:pathLst>
                <a:path w="578993" h="360553">
                  <a:moveTo>
                    <a:pt x="0" y="0"/>
                  </a:moveTo>
                  <a:lnTo>
                    <a:pt x="578993" y="0"/>
                  </a:lnTo>
                  <a:lnTo>
                    <a:pt x="578993" y="360553"/>
                  </a:lnTo>
                  <a:lnTo>
                    <a:pt x="0" y="360553"/>
                  </a:lnTo>
                  <a:lnTo>
                    <a:pt x="0" y="0"/>
                  </a:lnTo>
                  <a:close/>
                </a:path>
              </a:pathLst>
            </a:custGeom>
            <a:blipFill>
              <a:blip r:embed="rId3"/>
              <a:stretch>
                <a:fillRect t="-6664" r="8" b="-6681"/>
              </a:stretch>
            </a:blipFill>
          </p:spPr>
          <p:txBody>
            <a:bodyPr/>
            <a:lstStyle/>
            <a:p>
              <a:endParaRPr lang="nb-NO" noProof="0"/>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92017" y="520541"/>
            <a:ext cx="3947893" cy="1450905"/>
            <a:chOff x="0" y="0"/>
            <a:chExt cx="5263858" cy="1934540"/>
          </a:xfrm>
        </p:grpSpPr>
        <p:sp>
          <p:nvSpPr>
            <p:cNvPr id="3" name="Freeform 3"/>
            <p:cNvSpPr/>
            <p:nvPr/>
          </p:nvSpPr>
          <p:spPr>
            <a:xfrm>
              <a:off x="0" y="0"/>
              <a:ext cx="5263896" cy="1934591"/>
            </a:xfrm>
            <a:custGeom>
              <a:avLst/>
              <a:gdLst/>
              <a:ahLst/>
              <a:cxnLst/>
              <a:rect l="l" t="t" r="r" b="b"/>
              <a:pathLst>
                <a:path w="5263896" h="1934591">
                  <a:moveTo>
                    <a:pt x="0" y="0"/>
                  </a:moveTo>
                  <a:lnTo>
                    <a:pt x="5263896" y="0"/>
                  </a:lnTo>
                  <a:lnTo>
                    <a:pt x="5263896" y="1934591"/>
                  </a:lnTo>
                  <a:lnTo>
                    <a:pt x="0" y="1934591"/>
                  </a:lnTo>
                  <a:lnTo>
                    <a:pt x="0" y="0"/>
                  </a:lnTo>
                  <a:close/>
                </a:path>
              </a:pathLst>
            </a:custGeom>
            <a:blipFill>
              <a:blip r:embed="rId3"/>
              <a:stretch>
                <a:fillRect t="-46212" b="-46210"/>
              </a:stretch>
            </a:blipFill>
          </p:spPr>
          <p:txBody>
            <a:bodyPr/>
            <a:lstStyle/>
            <a:p>
              <a:endParaRPr lang="nb-NO" noProof="0"/>
            </a:p>
          </p:txBody>
        </p:sp>
      </p:grpSp>
      <p:grpSp>
        <p:nvGrpSpPr>
          <p:cNvPr id="4" name="Group 4"/>
          <p:cNvGrpSpPr/>
          <p:nvPr/>
        </p:nvGrpSpPr>
        <p:grpSpPr>
          <a:xfrm>
            <a:off x="951195" y="4818450"/>
            <a:ext cx="2825344" cy="1887150"/>
            <a:chOff x="0" y="0"/>
            <a:chExt cx="3767125" cy="2516200"/>
          </a:xfrm>
        </p:grpSpPr>
        <p:sp>
          <p:nvSpPr>
            <p:cNvPr id="5" name="Freeform 5"/>
            <p:cNvSpPr/>
            <p:nvPr/>
          </p:nvSpPr>
          <p:spPr>
            <a:xfrm>
              <a:off x="0" y="0"/>
              <a:ext cx="3767074" cy="2516251"/>
            </a:xfrm>
            <a:custGeom>
              <a:avLst/>
              <a:gdLst/>
              <a:ahLst/>
              <a:cxnLst/>
              <a:rect l="l" t="t" r="r" b="b"/>
              <a:pathLst>
                <a:path w="3767074" h="2516251">
                  <a:moveTo>
                    <a:pt x="0" y="0"/>
                  </a:moveTo>
                  <a:lnTo>
                    <a:pt x="3767074" y="0"/>
                  </a:lnTo>
                  <a:lnTo>
                    <a:pt x="3767074" y="2516251"/>
                  </a:lnTo>
                  <a:lnTo>
                    <a:pt x="0" y="2516251"/>
                  </a:lnTo>
                  <a:lnTo>
                    <a:pt x="0" y="0"/>
                  </a:lnTo>
                  <a:close/>
                </a:path>
              </a:pathLst>
            </a:custGeom>
            <a:blipFill>
              <a:blip r:embed="rId4"/>
              <a:stretch>
                <a:fillRect l="-101535" t="-154872" r="-166054" b="-54682"/>
              </a:stretch>
            </a:blipFill>
            <a:ln w="9522" cap="sq">
              <a:solidFill>
                <a:srgbClr val="000000"/>
              </a:solidFill>
              <a:prstDash val="solid"/>
              <a:miter/>
            </a:ln>
          </p:spPr>
          <p:txBody>
            <a:bodyPr/>
            <a:lstStyle/>
            <a:p>
              <a:endParaRPr lang="nb-NO" noProof="0"/>
            </a:p>
          </p:txBody>
        </p:sp>
      </p:grpSp>
      <p:grpSp>
        <p:nvGrpSpPr>
          <p:cNvPr id="6" name="Group 6"/>
          <p:cNvGrpSpPr/>
          <p:nvPr/>
        </p:nvGrpSpPr>
        <p:grpSpPr>
          <a:xfrm rot="5400000">
            <a:off x="1451886" y="3763766"/>
            <a:ext cx="6046203" cy="30232"/>
            <a:chOff x="0" y="0"/>
            <a:chExt cx="8061604" cy="40310"/>
          </a:xfrm>
          <a:solidFill>
            <a:schemeClr val="accent1"/>
          </a:solidFill>
        </p:grpSpPr>
        <p:sp>
          <p:nvSpPr>
            <p:cNvPr id="7" name="Freeform 7"/>
            <p:cNvSpPr/>
            <p:nvPr/>
          </p:nvSpPr>
          <p:spPr>
            <a:xfrm>
              <a:off x="0" y="0"/>
              <a:ext cx="8061579" cy="40259"/>
            </a:xfrm>
            <a:custGeom>
              <a:avLst/>
              <a:gdLst/>
              <a:ahLst/>
              <a:cxnLst/>
              <a:rect l="l" t="t" r="r" b="b"/>
              <a:pathLst>
                <a:path w="8061579" h="40259">
                  <a:moveTo>
                    <a:pt x="0" y="0"/>
                  </a:moveTo>
                  <a:lnTo>
                    <a:pt x="8061579" y="0"/>
                  </a:lnTo>
                  <a:lnTo>
                    <a:pt x="8061579" y="40259"/>
                  </a:lnTo>
                  <a:lnTo>
                    <a:pt x="0" y="40259"/>
                  </a:lnTo>
                  <a:lnTo>
                    <a:pt x="0" y="0"/>
                  </a:lnTo>
                  <a:close/>
                </a:path>
              </a:pathLst>
            </a:custGeom>
            <a:grpFill/>
          </p:spPr>
          <p:txBody>
            <a:bodyPr/>
            <a:lstStyle/>
            <a:p>
              <a:endParaRPr lang="nb-NO" noProof="0"/>
            </a:p>
          </p:txBody>
        </p:sp>
      </p:grpSp>
      <p:grpSp>
        <p:nvGrpSpPr>
          <p:cNvPr id="8" name="Group 8"/>
          <p:cNvGrpSpPr/>
          <p:nvPr/>
        </p:nvGrpSpPr>
        <p:grpSpPr>
          <a:xfrm>
            <a:off x="5706256" y="3589391"/>
            <a:ext cx="3567694" cy="3411817"/>
            <a:chOff x="0" y="0"/>
            <a:chExt cx="4756925" cy="4549089"/>
          </a:xfrm>
        </p:grpSpPr>
        <p:sp>
          <p:nvSpPr>
            <p:cNvPr id="9" name="Freeform 9"/>
            <p:cNvSpPr/>
            <p:nvPr/>
          </p:nvSpPr>
          <p:spPr>
            <a:xfrm>
              <a:off x="0" y="0"/>
              <a:ext cx="4756912" cy="4549140"/>
            </a:xfrm>
            <a:custGeom>
              <a:avLst/>
              <a:gdLst/>
              <a:ahLst/>
              <a:cxnLst/>
              <a:rect l="l" t="t" r="r" b="b"/>
              <a:pathLst>
                <a:path w="4756912" h="4549140">
                  <a:moveTo>
                    <a:pt x="0" y="0"/>
                  </a:moveTo>
                  <a:lnTo>
                    <a:pt x="4756912" y="0"/>
                  </a:lnTo>
                  <a:lnTo>
                    <a:pt x="4756912" y="4549140"/>
                  </a:lnTo>
                  <a:lnTo>
                    <a:pt x="0" y="4549140"/>
                  </a:lnTo>
                  <a:lnTo>
                    <a:pt x="0" y="0"/>
                  </a:lnTo>
                  <a:close/>
                </a:path>
              </a:pathLst>
            </a:custGeom>
            <a:blipFill>
              <a:blip r:embed="rId5"/>
              <a:stretch>
                <a:fillRect t="-2284" b="-2283"/>
              </a:stretch>
            </a:blipFill>
          </p:spPr>
          <p:txBody>
            <a:bodyPr/>
            <a:lstStyle/>
            <a:p>
              <a:endParaRPr lang="nb-NO" noProof="0"/>
            </a:p>
          </p:txBody>
        </p:sp>
      </p:grpSp>
      <p:grpSp>
        <p:nvGrpSpPr>
          <p:cNvPr id="10" name="Group 10"/>
          <p:cNvGrpSpPr/>
          <p:nvPr/>
        </p:nvGrpSpPr>
        <p:grpSpPr>
          <a:xfrm>
            <a:off x="5189639" y="755780"/>
            <a:ext cx="4600908" cy="2122208"/>
            <a:chOff x="0" y="0"/>
            <a:chExt cx="6134544" cy="2829611"/>
          </a:xfrm>
        </p:grpSpPr>
        <p:sp>
          <p:nvSpPr>
            <p:cNvPr id="11" name="Freeform 11"/>
            <p:cNvSpPr/>
            <p:nvPr/>
          </p:nvSpPr>
          <p:spPr>
            <a:xfrm>
              <a:off x="0" y="0"/>
              <a:ext cx="6134481" cy="2829560"/>
            </a:xfrm>
            <a:custGeom>
              <a:avLst/>
              <a:gdLst/>
              <a:ahLst/>
              <a:cxnLst/>
              <a:rect l="l" t="t" r="r" b="b"/>
              <a:pathLst>
                <a:path w="6134481" h="2829560">
                  <a:moveTo>
                    <a:pt x="0" y="0"/>
                  </a:moveTo>
                  <a:lnTo>
                    <a:pt x="6134481" y="0"/>
                  </a:lnTo>
                  <a:lnTo>
                    <a:pt x="6134481" y="2829560"/>
                  </a:lnTo>
                  <a:lnTo>
                    <a:pt x="0" y="2829560"/>
                  </a:lnTo>
                  <a:lnTo>
                    <a:pt x="0" y="0"/>
                  </a:lnTo>
                  <a:close/>
                </a:path>
              </a:pathLst>
            </a:custGeom>
            <a:blipFill>
              <a:blip r:embed="rId6"/>
              <a:stretch>
                <a:fillRect l="-1" t="-46429" b="-70372"/>
              </a:stretch>
            </a:blipFill>
          </p:spPr>
          <p:txBody>
            <a:bodyPr/>
            <a:lstStyle/>
            <a:p>
              <a:endParaRPr lang="nb-NO" noProof="0"/>
            </a:p>
          </p:txBody>
        </p:sp>
      </p:grpSp>
      <p:sp>
        <p:nvSpPr>
          <p:cNvPr id="12" name="TextBox 12"/>
          <p:cNvSpPr txBox="1"/>
          <p:nvPr/>
        </p:nvSpPr>
        <p:spPr>
          <a:xfrm>
            <a:off x="955958" y="2297687"/>
            <a:ext cx="1878730" cy="507863"/>
          </a:xfrm>
          <a:prstGeom prst="rect">
            <a:avLst/>
          </a:prstGeom>
        </p:spPr>
        <p:txBody>
          <a:bodyPr lIns="0" tIns="0" rIns="0" bIns="0" rtlCol="0" anchor="t">
            <a:spAutoFit/>
          </a:bodyPr>
          <a:lstStyle/>
          <a:p>
            <a:pPr algn="l">
              <a:lnSpc>
                <a:spcPts val="3131"/>
              </a:lnSpc>
            </a:pPr>
            <a:r>
              <a:rPr lang="nb-NO" sz="2236" b="1" noProof="0">
                <a:solidFill>
                  <a:srgbClr val="000000"/>
                </a:solidFill>
                <a:latin typeface="Codec Pro Bold"/>
                <a:ea typeface="Codec Pro Bold"/>
                <a:cs typeface="Codec Pro Bold"/>
                <a:sym typeface="Codec Pro Bold"/>
              </a:rPr>
              <a:t>Kontakt oss</a:t>
            </a:r>
          </a:p>
        </p:txBody>
      </p:sp>
      <p:sp>
        <p:nvSpPr>
          <p:cNvPr id="13" name="TextBox 13"/>
          <p:cNvSpPr txBox="1"/>
          <p:nvPr/>
        </p:nvSpPr>
        <p:spPr>
          <a:xfrm>
            <a:off x="955958" y="2757935"/>
            <a:ext cx="2046608" cy="1177709"/>
          </a:xfrm>
          <a:prstGeom prst="rect">
            <a:avLst/>
          </a:prstGeom>
        </p:spPr>
        <p:txBody>
          <a:bodyPr lIns="0" tIns="0" rIns="0" bIns="0" rtlCol="0" anchor="t">
            <a:spAutoFit/>
          </a:bodyPr>
          <a:lstStyle/>
          <a:p>
            <a:pPr algn="l">
              <a:lnSpc>
                <a:spcPts val="1505"/>
              </a:lnSpc>
            </a:pPr>
            <a:r>
              <a:rPr lang="nb-NO" sz="1264" spc="-30" noProof="0">
                <a:solidFill>
                  <a:srgbClr val="0F0E0C"/>
                </a:solidFill>
                <a:latin typeface="Arial"/>
                <a:ea typeface="Arial"/>
                <a:cs typeface="Arial"/>
                <a:sym typeface="Arial"/>
              </a:rPr>
              <a:t>Åsestranda Barnehage SA</a:t>
            </a:r>
          </a:p>
          <a:p>
            <a:pPr algn="l">
              <a:lnSpc>
                <a:spcPts val="1505"/>
              </a:lnSpc>
            </a:pPr>
            <a:r>
              <a:rPr lang="nb-NO" sz="1264" spc="-30" noProof="0">
                <a:solidFill>
                  <a:srgbClr val="0F0E0C"/>
                </a:solidFill>
                <a:latin typeface="Arial"/>
                <a:ea typeface="Arial"/>
                <a:cs typeface="Arial"/>
                <a:sym typeface="Arial"/>
              </a:rPr>
              <a:t>Borgundfjordveien 80</a:t>
            </a:r>
          </a:p>
          <a:p>
            <a:pPr algn="l">
              <a:lnSpc>
                <a:spcPts val="1505"/>
              </a:lnSpc>
            </a:pPr>
            <a:r>
              <a:rPr lang="nb-NO" sz="1264" spc="-30" noProof="0">
                <a:solidFill>
                  <a:srgbClr val="0F0E0C"/>
                </a:solidFill>
                <a:latin typeface="Arial"/>
                <a:ea typeface="Arial"/>
                <a:cs typeface="Arial"/>
                <a:sym typeface="Arial"/>
              </a:rPr>
              <a:t>6017 Ålesund</a:t>
            </a:r>
          </a:p>
          <a:p>
            <a:pPr algn="l">
              <a:lnSpc>
                <a:spcPts val="1505"/>
              </a:lnSpc>
            </a:pPr>
            <a:r>
              <a:rPr lang="nb-NO" sz="1264" spc="-30" noProof="0" err="1">
                <a:solidFill>
                  <a:srgbClr val="0F0E0C"/>
                </a:solidFill>
                <a:latin typeface="Arial"/>
                <a:ea typeface="Arial"/>
                <a:cs typeface="Arial"/>
                <a:sym typeface="Arial"/>
              </a:rPr>
              <a:t>Tlf</a:t>
            </a:r>
            <a:r>
              <a:rPr lang="nb-NO" sz="1264" spc="-30" noProof="0">
                <a:solidFill>
                  <a:srgbClr val="0F0E0C"/>
                </a:solidFill>
                <a:latin typeface="Arial"/>
                <a:ea typeface="Arial"/>
                <a:cs typeface="Arial"/>
                <a:sym typeface="Arial"/>
              </a:rPr>
              <a:t>: 46952011</a:t>
            </a:r>
          </a:p>
          <a:p>
            <a:pPr algn="l">
              <a:lnSpc>
                <a:spcPts val="1505"/>
              </a:lnSpc>
            </a:pPr>
            <a:r>
              <a:rPr lang="nb-NO" sz="1264" spc="-30" noProof="0">
                <a:solidFill>
                  <a:srgbClr val="0F0E0C"/>
                </a:solidFill>
                <a:latin typeface="Arial"/>
                <a:ea typeface="Arial"/>
                <a:cs typeface="Arial"/>
                <a:sym typeface="Arial"/>
              </a:rPr>
              <a:t>E-post: </a:t>
            </a:r>
            <a:r>
              <a:rPr lang="nb-NO" sz="1264" u="sng" spc="-30" noProof="0">
                <a:solidFill>
                  <a:srgbClr val="0000FF"/>
                </a:solidFill>
                <a:latin typeface="Arial"/>
                <a:ea typeface="Arial"/>
                <a:cs typeface="Arial"/>
                <a:sym typeface="Arial"/>
              </a:rPr>
              <a:t>post@aasestranda.no</a:t>
            </a:r>
          </a:p>
          <a:p>
            <a:pPr algn="l">
              <a:lnSpc>
                <a:spcPts val="1277"/>
              </a:lnSpc>
            </a:pPr>
            <a:endParaRPr lang="nb-NO" sz="1264" u="sng" spc="-30" noProof="0">
              <a:solidFill>
                <a:srgbClr val="0000FF"/>
              </a:solidFill>
              <a:latin typeface="Arial"/>
              <a:ea typeface="Arial"/>
              <a:cs typeface="Arial"/>
              <a:sym typeface="Arial"/>
            </a:endParaRPr>
          </a:p>
        </p:txBody>
      </p:sp>
      <p:sp>
        <p:nvSpPr>
          <p:cNvPr id="14" name="TextBox 14"/>
          <p:cNvSpPr txBox="1"/>
          <p:nvPr/>
        </p:nvSpPr>
        <p:spPr>
          <a:xfrm>
            <a:off x="955958" y="4023150"/>
            <a:ext cx="1500635" cy="647738"/>
          </a:xfrm>
          <a:prstGeom prst="rect">
            <a:avLst/>
          </a:prstGeom>
        </p:spPr>
        <p:txBody>
          <a:bodyPr lIns="0" tIns="0" rIns="0" bIns="0" rtlCol="0" anchor="t">
            <a:spAutoFit/>
          </a:bodyPr>
          <a:lstStyle/>
          <a:p>
            <a:pPr algn="l">
              <a:lnSpc>
                <a:spcPts val="1211"/>
              </a:lnSpc>
            </a:pPr>
            <a:r>
              <a:rPr lang="nb-NO" sz="1199" b="1" spc="-14" noProof="0">
                <a:solidFill>
                  <a:srgbClr val="000000"/>
                </a:solidFill>
                <a:latin typeface="Arial Bold"/>
                <a:ea typeface="Arial Bold"/>
                <a:cs typeface="Arial Bold"/>
                <a:sym typeface="Arial Bold"/>
              </a:rPr>
              <a:t>Støa</a:t>
            </a:r>
          </a:p>
          <a:p>
            <a:pPr algn="l">
              <a:lnSpc>
                <a:spcPts val="1211"/>
              </a:lnSpc>
            </a:pPr>
            <a:r>
              <a:rPr lang="nb-NO" sz="1199" spc="-14" noProof="0">
                <a:solidFill>
                  <a:srgbClr val="000000"/>
                </a:solidFill>
                <a:latin typeface="Arial"/>
                <a:ea typeface="Arial"/>
                <a:cs typeface="Arial"/>
                <a:sym typeface="Arial"/>
              </a:rPr>
              <a:t>Småbarnsavdeling med 14 barn</a:t>
            </a:r>
          </a:p>
          <a:p>
            <a:pPr algn="l">
              <a:lnSpc>
                <a:spcPts val="1211"/>
              </a:lnSpc>
            </a:pPr>
            <a:r>
              <a:rPr lang="nb-NO" sz="1199" b="1" spc="-14" noProof="0" err="1">
                <a:solidFill>
                  <a:srgbClr val="000000"/>
                </a:solidFill>
                <a:latin typeface="Arial Bold"/>
                <a:ea typeface="Arial Bold"/>
                <a:cs typeface="Arial Bold"/>
                <a:sym typeface="Arial Bold"/>
              </a:rPr>
              <a:t>Tlf</a:t>
            </a:r>
            <a:r>
              <a:rPr lang="nb-NO" sz="1199" b="1" spc="-14" noProof="0">
                <a:solidFill>
                  <a:srgbClr val="000000"/>
                </a:solidFill>
                <a:latin typeface="Arial Bold"/>
                <a:ea typeface="Arial Bold"/>
                <a:cs typeface="Arial Bold"/>
                <a:sym typeface="Arial Bold"/>
              </a:rPr>
              <a:t>: 976 40 056 </a:t>
            </a:r>
          </a:p>
        </p:txBody>
      </p:sp>
      <p:sp>
        <p:nvSpPr>
          <p:cNvPr id="15" name="TextBox 15"/>
          <p:cNvSpPr txBox="1"/>
          <p:nvPr/>
        </p:nvSpPr>
        <p:spPr>
          <a:xfrm>
            <a:off x="2513447" y="4023150"/>
            <a:ext cx="1336110" cy="647738"/>
          </a:xfrm>
          <a:prstGeom prst="rect">
            <a:avLst/>
          </a:prstGeom>
        </p:spPr>
        <p:txBody>
          <a:bodyPr lIns="0" tIns="0" rIns="0" bIns="0" rtlCol="0" anchor="t">
            <a:spAutoFit/>
          </a:bodyPr>
          <a:lstStyle/>
          <a:p>
            <a:pPr algn="l">
              <a:lnSpc>
                <a:spcPts val="1211"/>
              </a:lnSpc>
            </a:pPr>
            <a:r>
              <a:rPr lang="nb-NO" sz="1199" b="1" spc="-14" noProof="0">
                <a:solidFill>
                  <a:srgbClr val="000000"/>
                </a:solidFill>
                <a:latin typeface="Arial Bold"/>
                <a:ea typeface="Arial Bold"/>
                <a:cs typeface="Arial Bold"/>
                <a:sym typeface="Arial Bold"/>
              </a:rPr>
              <a:t>Naustet</a:t>
            </a:r>
          </a:p>
          <a:p>
            <a:pPr algn="l">
              <a:lnSpc>
                <a:spcPts val="1211"/>
              </a:lnSpc>
            </a:pPr>
            <a:r>
              <a:rPr lang="nb-NO" sz="1199" spc="-14" noProof="0" err="1">
                <a:solidFill>
                  <a:srgbClr val="000000"/>
                </a:solidFill>
                <a:latin typeface="Arial"/>
                <a:ea typeface="Arial"/>
                <a:cs typeface="Arial"/>
                <a:sym typeface="Arial"/>
              </a:rPr>
              <a:t>Storbarnsavdeling</a:t>
            </a:r>
            <a:r>
              <a:rPr lang="nb-NO" sz="1199" spc="-14" noProof="0">
                <a:solidFill>
                  <a:srgbClr val="000000"/>
                </a:solidFill>
                <a:latin typeface="Arial"/>
                <a:ea typeface="Arial"/>
                <a:cs typeface="Arial"/>
                <a:sym typeface="Arial"/>
              </a:rPr>
              <a:t> med 24 barn</a:t>
            </a:r>
          </a:p>
          <a:p>
            <a:pPr algn="l">
              <a:lnSpc>
                <a:spcPts val="1211"/>
              </a:lnSpc>
            </a:pPr>
            <a:r>
              <a:rPr lang="nb-NO" sz="1199" b="1" spc="-14" noProof="0" err="1">
                <a:solidFill>
                  <a:srgbClr val="000000"/>
                </a:solidFill>
                <a:latin typeface="Arial Bold"/>
                <a:ea typeface="Arial Bold"/>
                <a:cs typeface="Arial Bold"/>
                <a:sym typeface="Arial Bold"/>
              </a:rPr>
              <a:t>Tlf</a:t>
            </a:r>
            <a:r>
              <a:rPr lang="nb-NO" sz="1199" b="1" spc="-14" noProof="0">
                <a:solidFill>
                  <a:srgbClr val="000000"/>
                </a:solidFill>
                <a:latin typeface="Arial Bold"/>
                <a:ea typeface="Arial Bold"/>
                <a:cs typeface="Arial Bold"/>
                <a:sym typeface="Arial Bold"/>
              </a:rPr>
              <a:t>: 958 46 346</a:t>
            </a:r>
          </a:p>
        </p:txBody>
      </p:sp>
      <p:sp>
        <p:nvSpPr>
          <p:cNvPr id="16" name="TextBox 16"/>
          <p:cNvSpPr txBox="1"/>
          <p:nvPr/>
        </p:nvSpPr>
        <p:spPr>
          <a:xfrm>
            <a:off x="5345116" y="3049657"/>
            <a:ext cx="4389158" cy="407308"/>
          </a:xfrm>
          <a:prstGeom prst="rect">
            <a:avLst/>
          </a:prstGeom>
        </p:spPr>
        <p:txBody>
          <a:bodyPr lIns="0" tIns="0" rIns="0" bIns="0" rtlCol="0" anchor="t">
            <a:spAutoFit/>
          </a:bodyPr>
          <a:lstStyle/>
          <a:p>
            <a:pPr algn="ctr">
              <a:lnSpc>
                <a:spcPts val="1678"/>
              </a:lnSpc>
            </a:pPr>
            <a:r>
              <a:rPr lang="nb-NO" sz="1799" b="1" spc="-14" noProof="0">
                <a:solidFill>
                  <a:srgbClr val="000000"/>
                </a:solidFill>
                <a:latin typeface="Arial Bold"/>
                <a:ea typeface="Arial Bold"/>
                <a:cs typeface="Arial Bold"/>
                <a:sym typeface="Arial Bold"/>
              </a:rPr>
              <a:t>Våre grunnverdier</a:t>
            </a:r>
          </a:p>
          <a:p>
            <a:pPr algn="ctr">
              <a:lnSpc>
                <a:spcPts val="1678"/>
              </a:lnSpc>
            </a:pPr>
            <a:r>
              <a:rPr lang="nb-NO" sz="1799" spc="-14" noProof="0">
                <a:solidFill>
                  <a:srgbClr val="000000"/>
                </a:solidFill>
                <a:latin typeface="Arial"/>
                <a:ea typeface="Arial"/>
                <a:cs typeface="Arial"/>
                <a:sym typeface="Arial"/>
              </a:rPr>
              <a:t>Omsorg, glede, engasjement, trygghet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5685" y="1446714"/>
            <a:ext cx="2495790" cy="920572"/>
          </a:xfrm>
          <a:custGeom>
            <a:avLst/>
            <a:gdLst/>
            <a:ahLst/>
            <a:cxnLst/>
            <a:rect l="l" t="t" r="r" b="b"/>
            <a:pathLst>
              <a:path w="2495790" h="920572">
                <a:moveTo>
                  <a:pt x="0" y="0"/>
                </a:moveTo>
                <a:lnTo>
                  <a:pt x="2495790" y="0"/>
                </a:lnTo>
                <a:lnTo>
                  <a:pt x="2495790" y="920572"/>
                </a:lnTo>
                <a:lnTo>
                  <a:pt x="0" y="920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3" name="TextBox 3"/>
          <p:cNvSpPr txBox="1"/>
          <p:nvPr/>
        </p:nvSpPr>
        <p:spPr>
          <a:xfrm>
            <a:off x="1235859" y="1688859"/>
            <a:ext cx="2451621" cy="265777"/>
          </a:xfrm>
          <a:prstGeom prst="rect">
            <a:avLst/>
          </a:prstGeom>
        </p:spPr>
        <p:txBody>
          <a:bodyPr lIns="0" tIns="0" rIns="0" bIns="0" rtlCol="0" anchor="t">
            <a:spAutoFit/>
          </a:bodyPr>
          <a:lstStyle/>
          <a:p>
            <a:pPr algn="ctr">
              <a:lnSpc>
                <a:spcPts val="1954"/>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Simen Nelvik</a:t>
            </a:r>
          </a:p>
        </p:txBody>
      </p:sp>
      <p:sp>
        <p:nvSpPr>
          <p:cNvPr id="4" name="Freeform 4"/>
          <p:cNvSpPr/>
          <p:nvPr/>
        </p:nvSpPr>
        <p:spPr>
          <a:xfrm>
            <a:off x="3892725" y="1446714"/>
            <a:ext cx="2571969" cy="948671"/>
          </a:xfrm>
          <a:custGeom>
            <a:avLst/>
            <a:gdLst/>
            <a:ahLst/>
            <a:cxnLst/>
            <a:rect l="l" t="t" r="r" b="b"/>
            <a:pathLst>
              <a:path w="2571969" h="948671">
                <a:moveTo>
                  <a:pt x="0" y="0"/>
                </a:moveTo>
                <a:lnTo>
                  <a:pt x="2571969" y="0"/>
                </a:lnTo>
                <a:lnTo>
                  <a:pt x="2571969" y="948671"/>
                </a:lnTo>
                <a:lnTo>
                  <a:pt x="0" y="948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5" name="Freeform 5"/>
          <p:cNvSpPr/>
          <p:nvPr/>
        </p:nvSpPr>
        <p:spPr>
          <a:xfrm>
            <a:off x="1188458" y="2549144"/>
            <a:ext cx="2483017" cy="915861"/>
          </a:xfrm>
          <a:custGeom>
            <a:avLst/>
            <a:gdLst/>
            <a:ahLst/>
            <a:cxnLst/>
            <a:rect l="l" t="t" r="r" b="b"/>
            <a:pathLst>
              <a:path w="2483017" h="915861">
                <a:moveTo>
                  <a:pt x="0" y="0"/>
                </a:moveTo>
                <a:lnTo>
                  <a:pt x="2483017" y="0"/>
                </a:lnTo>
                <a:lnTo>
                  <a:pt x="2483017" y="915860"/>
                </a:lnTo>
                <a:lnTo>
                  <a:pt x="0" y="91586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6" name="Freeform 6"/>
          <p:cNvSpPr/>
          <p:nvPr/>
        </p:nvSpPr>
        <p:spPr>
          <a:xfrm>
            <a:off x="6536493" y="1452519"/>
            <a:ext cx="2571969" cy="948671"/>
          </a:xfrm>
          <a:custGeom>
            <a:avLst/>
            <a:gdLst/>
            <a:ahLst/>
            <a:cxnLst/>
            <a:rect l="l" t="t" r="r" b="b"/>
            <a:pathLst>
              <a:path w="2571969" h="948671">
                <a:moveTo>
                  <a:pt x="0" y="0"/>
                </a:moveTo>
                <a:lnTo>
                  <a:pt x="2571969" y="0"/>
                </a:lnTo>
                <a:lnTo>
                  <a:pt x="2571969" y="948671"/>
                </a:lnTo>
                <a:lnTo>
                  <a:pt x="0" y="948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7" name="Freeform 7"/>
          <p:cNvSpPr/>
          <p:nvPr/>
        </p:nvSpPr>
        <p:spPr>
          <a:xfrm>
            <a:off x="6536493" y="2516334"/>
            <a:ext cx="2571969" cy="948671"/>
          </a:xfrm>
          <a:custGeom>
            <a:avLst/>
            <a:gdLst/>
            <a:ahLst/>
            <a:cxnLst/>
            <a:rect l="l" t="t" r="r" b="b"/>
            <a:pathLst>
              <a:path w="2571969" h="948671">
                <a:moveTo>
                  <a:pt x="0" y="0"/>
                </a:moveTo>
                <a:lnTo>
                  <a:pt x="2571969" y="0"/>
                </a:lnTo>
                <a:lnTo>
                  <a:pt x="2571969" y="948670"/>
                </a:lnTo>
                <a:lnTo>
                  <a:pt x="0" y="94867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8" name="TextBox 8"/>
          <p:cNvSpPr txBox="1"/>
          <p:nvPr/>
        </p:nvSpPr>
        <p:spPr>
          <a:xfrm>
            <a:off x="3952899" y="1707833"/>
            <a:ext cx="2451621" cy="256480"/>
          </a:xfrm>
          <a:prstGeom prst="rect">
            <a:avLst/>
          </a:prstGeom>
        </p:spPr>
        <p:txBody>
          <a:bodyPr lIns="0" tIns="0" rIns="0" bIns="0" rtlCol="0" anchor="t">
            <a:spAutoFit/>
          </a:bodyPr>
          <a:lstStyle/>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Egil Wille</a:t>
            </a:r>
          </a:p>
        </p:txBody>
      </p:sp>
      <p:sp>
        <p:nvSpPr>
          <p:cNvPr id="9" name="TextBox 9"/>
          <p:cNvSpPr txBox="1"/>
          <p:nvPr/>
        </p:nvSpPr>
        <p:spPr>
          <a:xfrm>
            <a:off x="6589728" y="1707833"/>
            <a:ext cx="2451621" cy="256480"/>
          </a:xfrm>
          <a:prstGeom prst="rect">
            <a:avLst/>
          </a:prstGeom>
        </p:spPr>
        <p:txBody>
          <a:bodyPr lIns="0" tIns="0" rIns="0" bIns="0" rtlCol="0" anchor="t">
            <a:spAutoFit/>
          </a:bodyPr>
          <a:lstStyle/>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Marius Leine</a:t>
            </a:r>
          </a:p>
        </p:txBody>
      </p:sp>
      <p:sp>
        <p:nvSpPr>
          <p:cNvPr id="10" name="TextBox 10"/>
          <p:cNvSpPr txBox="1"/>
          <p:nvPr/>
        </p:nvSpPr>
        <p:spPr>
          <a:xfrm>
            <a:off x="1190786" y="2696740"/>
            <a:ext cx="2451621" cy="472021"/>
          </a:xfrm>
          <a:prstGeom prst="rect">
            <a:avLst/>
          </a:prstGeom>
        </p:spPr>
        <p:txBody>
          <a:bodyPr lIns="0" tIns="0" rIns="0" bIns="0" rtlCol="0" anchor="t">
            <a:spAutoFit/>
          </a:bodyPr>
          <a:lstStyle/>
          <a:p>
            <a:pPr algn="ctr">
              <a:lnSpc>
                <a:spcPts val="1818"/>
              </a:lnSpc>
            </a:pPr>
            <a:r>
              <a:rPr lang="nb-NO" sz="1800" b="1" noProof="0">
                <a:solidFill>
                  <a:srgbClr val="000000"/>
                </a:solidFill>
                <a:latin typeface="Arial" panose="020B0604020202020204" pitchFamily="34" charset="0"/>
                <a:ea typeface="Inter Bold"/>
                <a:cs typeface="Arial" panose="020B0604020202020204" pitchFamily="34" charset="0"/>
                <a:sym typeface="Inter Bold"/>
              </a:rPr>
              <a:t>Mats Foss </a:t>
            </a:r>
          </a:p>
          <a:p>
            <a:pPr algn="ctr">
              <a:lnSpc>
                <a:spcPts val="1818"/>
              </a:lnSpc>
            </a:pPr>
            <a:r>
              <a:rPr lang="nb-NO" sz="1800" b="1" noProof="0" err="1">
                <a:solidFill>
                  <a:srgbClr val="000000"/>
                </a:solidFill>
                <a:latin typeface="Arial" panose="020B0604020202020204" pitchFamily="34" charset="0"/>
                <a:ea typeface="Inter Bold"/>
                <a:cs typeface="Arial" panose="020B0604020202020204" pitchFamily="34" charset="0"/>
                <a:sym typeface="Inter Bold"/>
              </a:rPr>
              <a:t>Jørgenvåg</a:t>
            </a:r>
            <a:endParaRPr lang="nb-NO" sz="1800" b="1" noProof="0">
              <a:solidFill>
                <a:srgbClr val="000000"/>
              </a:solidFill>
              <a:latin typeface="Arial" panose="020B0604020202020204" pitchFamily="34" charset="0"/>
              <a:ea typeface="Inter Bold"/>
              <a:cs typeface="Arial" panose="020B0604020202020204" pitchFamily="34" charset="0"/>
              <a:sym typeface="Inter Bold"/>
            </a:endParaRPr>
          </a:p>
        </p:txBody>
      </p:sp>
      <p:sp>
        <p:nvSpPr>
          <p:cNvPr id="11" name="TextBox 11"/>
          <p:cNvSpPr txBox="1"/>
          <p:nvPr/>
        </p:nvSpPr>
        <p:spPr>
          <a:xfrm>
            <a:off x="6642963" y="2696740"/>
            <a:ext cx="2451621" cy="487313"/>
          </a:xfrm>
          <a:prstGeom prst="rect">
            <a:avLst/>
          </a:prstGeom>
        </p:spPr>
        <p:txBody>
          <a:bodyPr lIns="0" tIns="0" rIns="0" bIns="0" rtlCol="0" anchor="t">
            <a:spAutoFit/>
          </a:bodyPr>
          <a:lstStyle/>
          <a:p>
            <a:pPr algn="ctr">
              <a:lnSpc>
                <a:spcPts val="1817"/>
              </a:lnSpc>
            </a:pPr>
            <a:r>
              <a:rPr lang="nb-NO" sz="1799" b="1" noProof="0">
                <a:solidFill>
                  <a:srgbClr val="000000"/>
                </a:solidFill>
                <a:latin typeface="Arial" panose="020B0604020202020204" pitchFamily="34" charset="0"/>
                <a:ea typeface="Inter Bold"/>
                <a:cs typeface="Arial" panose="020B0604020202020204" pitchFamily="34" charset="0"/>
                <a:sym typeface="Inter Bold"/>
              </a:rPr>
              <a:t>Liselotte Gjendem   </a:t>
            </a:r>
          </a:p>
          <a:p>
            <a:pPr algn="ctr">
              <a:lnSpc>
                <a:spcPts val="1955"/>
              </a:lnSpc>
            </a:pPr>
            <a:endParaRPr lang="nb-NO" sz="1799" b="1" noProof="0">
              <a:solidFill>
                <a:srgbClr val="000000"/>
              </a:solidFill>
              <a:latin typeface="Arial" panose="020B0604020202020204" pitchFamily="34" charset="0"/>
              <a:ea typeface="Inter Bold"/>
              <a:cs typeface="Arial" panose="020B0604020202020204" pitchFamily="34" charset="0"/>
              <a:sym typeface="Inter Bold"/>
            </a:endParaRPr>
          </a:p>
        </p:txBody>
      </p:sp>
      <p:sp>
        <p:nvSpPr>
          <p:cNvPr id="12" name="TextBox 12"/>
          <p:cNvSpPr txBox="1"/>
          <p:nvPr/>
        </p:nvSpPr>
        <p:spPr>
          <a:xfrm>
            <a:off x="2795187" y="838838"/>
            <a:ext cx="4642828" cy="362343"/>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panose="020B0604020202020204" pitchFamily="34" charset="0"/>
                <a:ea typeface="Arial Bold"/>
                <a:cs typeface="Arial" panose="020B0604020202020204" pitchFamily="34" charset="0"/>
                <a:sym typeface="Arial Bold"/>
              </a:rPr>
              <a:t>Styret i Åsestranda barnehage SA</a:t>
            </a:r>
          </a:p>
        </p:txBody>
      </p:sp>
      <p:sp>
        <p:nvSpPr>
          <p:cNvPr id="13" name="Freeform 13"/>
          <p:cNvSpPr/>
          <p:nvPr/>
        </p:nvSpPr>
        <p:spPr>
          <a:xfrm>
            <a:off x="1164231" y="4776445"/>
            <a:ext cx="2571969" cy="948671"/>
          </a:xfrm>
          <a:custGeom>
            <a:avLst/>
            <a:gdLst/>
            <a:ahLst/>
            <a:cxnLst/>
            <a:rect l="l" t="t" r="r" b="b"/>
            <a:pathLst>
              <a:path w="2571969" h="948671">
                <a:moveTo>
                  <a:pt x="0" y="0"/>
                </a:moveTo>
                <a:lnTo>
                  <a:pt x="2571969" y="0"/>
                </a:lnTo>
                <a:lnTo>
                  <a:pt x="2571969" y="948671"/>
                </a:lnTo>
                <a:lnTo>
                  <a:pt x="0" y="948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14" name="TextBox 14"/>
          <p:cNvSpPr txBox="1"/>
          <p:nvPr/>
        </p:nvSpPr>
        <p:spPr>
          <a:xfrm>
            <a:off x="1636934" y="4962077"/>
            <a:ext cx="1635621" cy="265696"/>
          </a:xfrm>
          <a:prstGeom prst="rect">
            <a:avLst/>
          </a:prstGeom>
        </p:spPr>
        <p:txBody>
          <a:bodyPr lIns="0" tIns="0" rIns="0" bIns="0" rtlCol="0" anchor="t">
            <a:spAutoFit/>
          </a:bodyPr>
          <a:lstStyle/>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Marie Standal</a:t>
            </a:r>
          </a:p>
        </p:txBody>
      </p:sp>
      <p:sp>
        <p:nvSpPr>
          <p:cNvPr id="15" name="Freeform 15"/>
          <p:cNvSpPr/>
          <p:nvPr/>
        </p:nvSpPr>
        <p:spPr>
          <a:xfrm>
            <a:off x="3879075" y="4760462"/>
            <a:ext cx="2571969" cy="948671"/>
          </a:xfrm>
          <a:custGeom>
            <a:avLst/>
            <a:gdLst/>
            <a:ahLst/>
            <a:cxnLst/>
            <a:rect l="l" t="t" r="r" b="b"/>
            <a:pathLst>
              <a:path w="2571969" h="948671">
                <a:moveTo>
                  <a:pt x="0" y="0"/>
                </a:moveTo>
                <a:lnTo>
                  <a:pt x="2571969" y="0"/>
                </a:lnTo>
                <a:lnTo>
                  <a:pt x="2571969" y="948671"/>
                </a:lnTo>
                <a:lnTo>
                  <a:pt x="0" y="948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16" name="Freeform 16"/>
          <p:cNvSpPr/>
          <p:nvPr/>
        </p:nvSpPr>
        <p:spPr>
          <a:xfrm>
            <a:off x="1199912" y="5894664"/>
            <a:ext cx="2465327" cy="909336"/>
          </a:xfrm>
          <a:custGeom>
            <a:avLst/>
            <a:gdLst/>
            <a:ahLst/>
            <a:cxnLst/>
            <a:rect l="l" t="t" r="r" b="b"/>
            <a:pathLst>
              <a:path w="2465327" h="909336">
                <a:moveTo>
                  <a:pt x="0" y="0"/>
                </a:moveTo>
                <a:lnTo>
                  <a:pt x="2465327" y="0"/>
                </a:lnTo>
                <a:lnTo>
                  <a:pt x="2465327" y="909336"/>
                </a:lnTo>
                <a:lnTo>
                  <a:pt x="0" y="90933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17" name="Freeform 17"/>
          <p:cNvSpPr/>
          <p:nvPr/>
        </p:nvSpPr>
        <p:spPr>
          <a:xfrm>
            <a:off x="3892725" y="5855329"/>
            <a:ext cx="2571969" cy="948671"/>
          </a:xfrm>
          <a:custGeom>
            <a:avLst/>
            <a:gdLst/>
            <a:ahLst/>
            <a:cxnLst/>
            <a:rect l="l" t="t" r="r" b="b"/>
            <a:pathLst>
              <a:path w="2571969" h="948671">
                <a:moveTo>
                  <a:pt x="0" y="0"/>
                </a:moveTo>
                <a:lnTo>
                  <a:pt x="2571969" y="0"/>
                </a:lnTo>
                <a:lnTo>
                  <a:pt x="2571969" y="948671"/>
                </a:lnTo>
                <a:lnTo>
                  <a:pt x="0" y="948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18" name="Freeform 18"/>
          <p:cNvSpPr/>
          <p:nvPr/>
        </p:nvSpPr>
        <p:spPr>
          <a:xfrm>
            <a:off x="6536493" y="4769044"/>
            <a:ext cx="2571969" cy="948671"/>
          </a:xfrm>
          <a:custGeom>
            <a:avLst/>
            <a:gdLst/>
            <a:ahLst/>
            <a:cxnLst/>
            <a:rect l="l" t="t" r="r" b="b"/>
            <a:pathLst>
              <a:path w="2571969" h="948671">
                <a:moveTo>
                  <a:pt x="0" y="0"/>
                </a:moveTo>
                <a:lnTo>
                  <a:pt x="2571969" y="0"/>
                </a:lnTo>
                <a:lnTo>
                  <a:pt x="2571969" y="948671"/>
                </a:lnTo>
                <a:lnTo>
                  <a:pt x="0" y="94867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nb-NO" noProof="0">
              <a:latin typeface="Arial" panose="020B0604020202020204" pitchFamily="34" charset="0"/>
              <a:cs typeface="Arial" panose="020B0604020202020204" pitchFamily="34" charset="0"/>
            </a:endParaRPr>
          </a:p>
        </p:txBody>
      </p:sp>
      <p:sp>
        <p:nvSpPr>
          <p:cNvPr id="19" name="TextBox 19"/>
          <p:cNvSpPr txBox="1"/>
          <p:nvPr/>
        </p:nvSpPr>
        <p:spPr>
          <a:xfrm>
            <a:off x="4013073" y="4785970"/>
            <a:ext cx="2451621" cy="410369"/>
          </a:xfrm>
          <a:prstGeom prst="rect">
            <a:avLst/>
          </a:prstGeom>
        </p:spPr>
        <p:txBody>
          <a:bodyPr lIns="0" tIns="0" rIns="0" bIns="0" rtlCol="0" anchor="t">
            <a:spAutoFit/>
          </a:bodyPr>
          <a:lstStyle/>
          <a:p>
            <a:pPr algn="ctr">
              <a:lnSpc>
                <a:spcPts val="1211"/>
              </a:lnSpc>
            </a:pPr>
            <a:r>
              <a:rPr lang="nb-NO" sz="1199" noProof="0">
                <a:solidFill>
                  <a:srgbClr val="000000"/>
                </a:solidFill>
                <a:latin typeface="Arial" panose="020B0604020202020204" pitchFamily="34" charset="0"/>
                <a:ea typeface="Inter"/>
                <a:cs typeface="Arial" panose="020B0604020202020204" pitchFamily="34" charset="0"/>
                <a:sym typeface="Inter"/>
              </a:rPr>
              <a:t>  </a:t>
            </a:r>
            <a:r>
              <a:rPr lang="nb-NO" sz="1199" b="1" noProof="0">
                <a:solidFill>
                  <a:srgbClr val="000000"/>
                </a:solidFill>
                <a:latin typeface="Arial" panose="020B0604020202020204" pitchFamily="34" charset="0"/>
                <a:ea typeface="Inter Bold"/>
                <a:cs typeface="Arial" panose="020B0604020202020204" pitchFamily="34" charset="0"/>
                <a:sym typeface="Inter Bold"/>
              </a:rPr>
              <a:t>    </a:t>
            </a:r>
          </a:p>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 Kamilla </a:t>
            </a:r>
            <a:r>
              <a:rPr lang="nb-NO" sz="1935" b="1" noProof="0" err="1">
                <a:solidFill>
                  <a:srgbClr val="000000"/>
                </a:solidFill>
                <a:latin typeface="Arial" panose="020B0604020202020204" pitchFamily="34" charset="0"/>
                <a:ea typeface="Inter Bold"/>
                <a:cs typeface="Arial" panose="020B0604020202020204" pitchFamily="34" charset="0"/>
                <a:sym typeface="Inter Bold"/>
              </a:rPr>
              <a:t>Assev</a:t>
            </a:r>
            <a:endParaRPr lang="nb-NO" sz="1935" b="1" noProof="0">
              <a:solidFill>
                <a:srgbClr val="000000"/>
              </a:solidFill>
              <a:latin typeface="Arial" panose="020B0604020202020204" pitchFamily="34" charset="0"/>
              <a:ea typeface="Inter Bold"/>
              <a:cs typeface="Arial" panose="020B0604020202020204" pitchFamily="34" charset="0"/>
              <a:sym typeface="Inter Bold"/>
            </a:endParaRPr>
          </a:p>
        </p:txBody>
      </p:sp>
      <p:sp>
        <p:nvSpPr>
          <p:cNvPr id="20" name="TextBox 20"/>
          <p:cNvSpPr txBox="1"/>
          <p:nvPr/>
        </p:nvSpPr>
        <p:spPr>
          <a:xfrm>
            <a:off x="6590681" y="4769987"/>
            <a:ext cx="2451621" cy="675959"/>
          </a:xfrm>
          <a:prstGeom prst="rect">
            <a:avLst/>
          </a:prstGeom>
        </p:spPr>
        <p:txBody>
          <a:bodyPr lIns="0" tIns="0" rIns="0" bIns="0" rtlCol="0" anchor="t">
            <a:spAutoFit/>
          </a:bodyPr>
          <a:lstStyle/>
          <a:p>
            <a:pPr algn="ctr">
              <a:lnSpc>
                <a:spcPts val="1211"/>
              </a:lnSpc>
            </a:pPr>
            <a:r>
              <a:rPr lang="nb-NO" sz="1199" noProof="0">
                <a:solidFill>
                  <a:srgbClr val="000000"/>
                </a:solidFill>
                <a:latin typeface="Arial" panose="020B0604020202020204" pitchFamily="34" charset="0"/>
                <a:ea typeface="Inter"/>
                <a:cs typeface="Arial" panose="020B0604020202020204" pitchFamily="34" charset="0"/>
                <a:sym typeface="Inter"/>
              </a:rPr>
              <a:t>  </a:t>
            </a:r>
            <a:r>
              <a:rPr lang="nb-NO" sz="1199" b="1" noProof="0">
                <a:solidFill>
                  <a:srgbClr val="000000"/>
                </a:solidFill>
                <a:latin typeface="Arial" panose="020B0604020202020204" pitchFamily="34" charset="0"/>
                <a:ea typeface="Inter Bold"/>
                <a:cs typeface="Arial" panose="020B0604020202020204" pitchFamily="34" charset="0"/>
                <a:sym typeface="Inter Bold"/>
              </a:rPr>
              <a:t>   </a:t>
            </a:r>
          </a:p>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Lisa Mari Kleiven Viddhammer</a:t>
            </a:r>
          </a:p>
        </p:txBody>
      </p:sp>
      <p:sp>
        <p:nvSpPr>
          <p:cNvPr id="21" name="TextBox 21"/>
          <p:cNvSpPr txBox="1"/>
          <p:nvPr/>
        </p:nvSpPr>
        <p:spPr>
          <a:xfrm>
            <a:off x="1175685" y="5878633"/>
            <a:ext cx="2451621" cy="675959"/>
          </a:xfrm>
          <a:prstGeom prst="rect">
            <a:avLst/>
          </a:prstGeom>
        </p:spPr>
        <p:txBody>
          <a:bodyPr lIns="0" tIns="0" rIns="0" bIns="0" rtlCol="0" anchor="t">
            <a:spAutoFit/>
          </a:bodyPr>
          <a:lstStyle/>
          <a:p>
            <a:pPr algn="ctr">
              <a:lnSpc>
                <a:spcPts val="1211"/>
              </a:lnSpc>
            </a:pPr>
            <a:r>
              <a:rPr lang="nb-NO" sz="1199" b="1" noProof="0">
                <a:solidFill>
                  <a:srgbClr val="000000"/>
                </a:solidFill>
                <a:latin typeface="Arial" panose="020B0604020202020204" pitchFamily="34" charset="0"/>
                <a:ea typeface="Inter Bold"/>
                <a:cs typeface="Arial" panose="020B0604020202020204" pitchFamily="34" charset="0"/>
                <a:sym typeface="Inter Bold"/>
              </a:rPr>
              <a:t>    </a:t>
            </a:r>
          </a:p>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    Liselotte </a:t>
            </a:r>
          </a:p>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Gjendem</a:t>
            </a:r>
          </a:p>
        </p:txBody>
      </p:sp>
      <p:sp>
        <p:nvSpPr>
          <p:cNvPr id="22" name="TextBox 22"/>
          <p:cNvSpPr txBox="1"/>
          <p:nvPr/>
        </p:nvSpPr>
        <p:spPr>
          <a:xfrm>
            <a:off x="3871684" y="5864854"/>
            <a:ext cx="2451621" cy="675959"/>
          </a:xfrm>
          <a:prstGeom prst="rect">
            <a:avLst/>
          </a:prstGeom>
        </p:spPr>
        <p:txBody>
          <a:bodyPr lIns="0" tIns="0" rIns="0" bIns="0" rtlCol="0" anchor="t">
            <a:spAutoFit/>
          </a:bodyPr>
          <a:lstStyle/>
          <a:p>
            <a:pPr algn="ctr">
              <a:lnSpc>
                <a:spcPts val="1211"/>
              </a:lnSpc>
            </a:pPr>
            <a:endParaRPr lang="nb-NO" noProof="0">
              <a:latin typeface="Arial" panose="020B0604020202020204" pitchFamily="34" charset="0"/>
              <a:cs typeface="Arial" panose="020B0604020202020204" pitchFamily="34" charset="0"/>
            </a:endParaRPr>
          </a:p>
          <a:p>
            <a:pPr algn="ctr">
              <a:lnSpc>
                <a:spcPts val="1955"/>
              </a:lnSpc>
            </a:pPr>
            <a:r>
              <a:rPr lang="nb-NO" sz="1935" b="1" noProof="0">
                <a:solidFill>
                  <a:srgbClr val="000000"/>
                </a:solidFill>
                <a:latin typeface="Arial" panose="020B0604020202020204" pitchFamily="34" charset="0"/>
                <a:ea typeface="Inter Bold"/>
                <a:cs typeface="Arial" panose="020B0604020202020204" pitchFamily="34" charset="0"/>
                <a:sym typeface="Inter Bold"/>
              </a:rPr>
              <a:t>Ane </a:t>
            </a:r>
            <a:r>
              <a:rPr lang="nb-NO" sz="1935" b="1" noProof="0" err="1">
                <a:solidFill>
                  <a:srgbClr val="000000"/>
                </a:solidFill>
                <a:latin typeface="Arial" panose="020B0604020202020204" pitchFamily="34" charset="0"/>
                <a:ea typeface="Inter Bold"/>
                <a:cs typeface="Arial" panose="020B0604020202020204" pitchFamily="34" charset="0"/>
                <a:sym typeface="Inter Bold"/>
              </a:rPr>
              <a:t>Spangen</a:t>
            </a:r>
            <a:r>
              <a:rPr lang="nb-NO" sz="1935" b="1" noProof="0">
                <a:solidFill>
                  <a:srgbClr val="000000"/>
                </a:solidFill>
                <a:latin typeface="Arial" panose="020B0604020202020204" pitchFamily="34" charset="0"/>
                <a:ea typeface="Inter Bold"/>
                <a:cs typeface="Arial" panose="020B0604020202020204" pitchFamily="34" charset="0"/>
                <a:sym typeface="Inter Bold"/>
              </a:rPr>
              <a:t> Hustad</a:t>
            </a:r>
          </a:p>
        </p:txBody>
      </p:sp>
      <p:sp>
        <p:nvSpPr>
          <p:cNvPr id="23" name="TextBox 23"/>
          <p:cNvSpPr txBox="1"/>
          <p:nvPr/>
        </p:nvSpPr>
        <p:spPr>
          <a:xfrm>
            <a:off x="3747654" y="4220767"/>
            <a:ext cx="2821162" cy="362343"/>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panose="020B0604020202020204" pitchFamily="34" charset="0"/>
                <a:ea typeface="Arial Bold"/>
                <a:cs typeface="Arial" panose="020B0604020202020204" pitchFamily="34" charset="0"/>
                <a:sym typeface="Arial Bold"/>
              </a:rPr>
              <a:t>Samarbeidsutvalget</a:t>
            </a:r>
          </a:p>
        </p:txBody>
      </p:sp>
      <p:sp>
        <p:nvSpPr>
          <p:cNvPr id="24" name="TextBox 24"/>
          <p:cNvSpPr txBox="1"/>
          <p:nvPr/>
        </p:nvSpPr>
        <p:spPr>
          <a:xfrm>
            <a:off x="4736830" y="1946113"/>
            <a:ext cx="897285"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Styremedlem</a:t>
            </a:r>
          </a:p>
        </p:txBody>
      </p:sp>
      <p:sp>
        <p:nvSpPr>
          <p:cNvPr id="25" name="TextBox 25"/>
          <p:cNvSpPr txBox="1"/>
          <p:nvPr/>
        </p:nvSpPr>
        <p:spPr>
          <a:xfrm>
            <a:off x="6623290" y="1946113"/>
            <a:ext cx="2451621"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Styremedlem</a:t>
            </a:r>
          </a:p>
        </p:txBody>
      </p:sp>
      <p:sp>
        <p:nvSpPr>
          <p:cNvPr id="26" name="TextBox 26"/>
          <p:cNvSpPr txBox="1"/>
          <p:nvPr/>
        </p:nvSpPr>
        <p:spPr>
          <a:xfrm>
            <a:off x="1984005" y="3152594"/>
            <a:ext cx="897285"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Styremedlem</a:t>
            </a:r>
          </a:p>
        </p:txBody>
      </p:sp>
      <p:sp>
        <p:nvSpPr>
          <p:cNvPr id="27" name="TextBox 27"/>
          <p:cNvSpPr txBox="1"/>
          <p:nvPr/>
        </p:nvSpPr>
        <p:spPr>
          <a:xfrm>
            <a:off x="6589727" y="2894784"/>
            <a:ext cx="2451621" cy="359073"/>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Styrer i barnehagen og sekretær </a:t>
            </a:r>
          </a:p>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for styret</a:t>
            </a:r>
          </a:p>
        </p:txBody>
      </p:sp>
      <p:sp>
        <p:nvSpPr>
          <p:cNvPr id="28" name="TextBox 28"/>
          <p:cNvSpPr txBox="1"/>
          <p:nvPr/>
        </p:nvSpPr>
        <p:spPr>
          <a:xfrm>
            <a:off x="1188458" y="5170856"/>
            <a:ext cx="2492097"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Foreldrerepresentant</a:t>
            </a:r>
          </a:p>
        </p:txBody>
      </p:sp>
      <p:sp>
        <p:nvSpPr>
          <p:cNvPr id="29" name="TextBox 29"/>
          <p:cNvSpPr txBox="1"/>
          <p:nvPr/>
        </p:nvSpPr>
        <p:spPr>
          <a:xfrm>
            <a:off x="3912289" y="5164398"/>
            <a:ext cx="2437809"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Foreldrerepresentant</a:t>
            </a:r>
          </a:p>
        </p:txBody>
      </p:sp>
      <p:sp>
        <p:nvSpPr>
          <p:cNvPr id="30" name="TextBox 30"/>
          <p:cNvSpPr txBox="1"/>
          <p:nvPr/>
        </p:nvSpPr>
        <p:spPr>
          <a:xfrm>
            <a:off x="6748953" y="5417591"/>
            <a:ext cx="2135076"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Personalrepresentant</a:t>
            </a:r>
          </a:p>
        </p:txBody>
      </p:sp>
      <p:sp>
        <p:nvSpPr>
          <p:cNvPr id="31" name="TextBox 31"/>
          <p:cNvSpPr txBox="1"/>
          <p:nvPr/>
        </p:nvSpPr>
        <p:spPr>
          <a:xfrm>
            <a:off x="3912127" y="6516713"/>
            <a:ext cx="2451621"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Personalrepresentant</a:t>
            </a:r>
          </a:p>
        </p:txBody>
      </p:sp>
      <p:sp>
        <p:nvSpPr>
          <p:cNvPr id="32" name="TextBox 32"/>
          <p:cNvSpPr txBox="1"/>
          <p:nvPr/>
        </p:nvSpPr>
        <p:spPr>
          <a:xfrm>
            <a:off x="1260315" y="6529067"/>
            <a:ext cx="2237880"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Eiers representant</a:t>
            </a:r>
          </a:p>
        </p:txBody>
      </p:sp>
      <p:sp>
        <p:nvSpPr>
          <p:cNvPr id="33" name="TextBox 33"/>
          <p:cNvSpPr txBox="1"/>
          <p:nvPr/>
        </p:nvSpPr>
        <p:spPr>
          <a:xfrm>
            <a:off x="1300563" y="1946113"/>
            <a:ext cx="2386917" cy="179536"/>
          </a:xfrm>
          <a:prstGeom prst="rect">
            <a:avLst/>
          </a:prstGeom>
        </p:spPr>
        <p:txBody>
          <a:bodyPr lIns="0" tIns="0" rIns="0" bIns="0" rtlCol="0" anchor="t">
            <a:spAutoFit/>
          </a:bodyPr>
          <a:lstStyle/>
          <a:p>
            <a:pPr algn="ctr">
              <a:lnSpc>
                <a:spcPts val="1439"/>
              </a:lnSpc>
            </a:pPr>
            <a:r>
              <a:rPr lang="nb-NO" sz="1199" noProof="0">
                <a:solidFill>
                  <a:srgbClr val="000000"/>
                </a:solidFill>
                <a:latin typeface="Arial" panose="020B0604020202020204" pitchFamily="34" charset="0"/>
                <a:ea typeface="Arial"/>
                <a:cs typeface="Arial" panose="020B0604020202020204" pitchFamily="34" charset="0"/>
                <a:sym typeface="Arial"/>
              </a:rPr>
              <a:t>Styreleder</a:t>
            </a:r>
          </a:p>
        </p:txBody>
      </p:sp>
    </p:spTree>
    <p:extLst>
      <p:ext uri="{BB962C8B-B14F-4D97-AF65-F5344CB8AC3E}">
        <p14:creationId xmlns:p14="http://schemas.microsoft.com/office/powerpoint/2010/main" val="1722064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245521" y="1719486"/>
            <a:ext cx="2726588" cy="4761795"/>
            <a:chOff x="0" y="0"/>
            <a:chExt cx="3635451" cy="6349060"/>
          </a:xfrm>
        </p:grpSpPr>
        <p:sp>
          <p:nvSpPr>
            <p:cNvPr id="3" name="Freeform 3"/>
            <p:cNvSpPr/>
            <p:nvPr/>
          </p:nvSpPr>
          <p:spPr>
            <a:xfrm>
              <a:off x="0" y="0"/>
              <a:ext cx="3635502" cy="6349111"/>
            </a:xfrm>
            <a:custGeom>
              <a:avLst/>
              <a:gdLst/>
              <a:ahLst/>
              <a:cxnLst/>
              <a:rect l="l" t="t" r="r" b="b"/>
              <a:pathLst>
                <a:path w="3635502" h="6349111">
                  <a:moveTo>
                    <a:pt x="3386201" y="6349111"/>
                  </a:moveTo>
                  <a:lnTo>
                    <a:pt x="249301" y="6349111"/>
                  </a:lnTo>
                  <a:cubicBezTo>
                    <a:pt x="111887" y="6349111"/>
                    <a:pt x="0" y="6237224"/>
                    <a:pt x="0" y="6099810"/>
                  </a:cubicBezTo>
                  <a:lnTo>
                    <a:pt x="0" y="249301"/>
                  </a:lnTo>
                  <a:cubicBezTo>
                    <a:pt x="0" y="111887"/>
                    <a:pt x="111887" y="0"/>
                    <a:pt x="249301" y="0"/>
                  </a:cubicBezTo>
                  <a:lnTo>
                    <a:pt x="3386201" y="0"/>
                  </a:lnTo>
                  <a:cubicBezTo>
                    <a:pt x="3523488" y="0"/>
                    <a:pt x="3635502" y="111887"/>
                    <a:pt x="3635502" y="249301"/>
                  </a:cubicBezTo>
                  <a:lnTo>
                    <a:pt x="3635502" y="6099810"/>
                  </a:lnTo>
                  <a:cubicBezTo>
                    <a:pt x="3635502" y="6237097"/>
                    <a:pt x="3523615" y="6349111"/>
                    <a:pt x="3386201" y="6349111"/>
                  </a:cubicBezTo>
                  <a:close/>
                </a:path>
              </a:pathLst>
            </a:custGeom>
            <a:solidFill>
              <a:srgbClr val="E1E6EA">
                <a:alpha val="24706"/>
              </a:srgbClr>
            </a:solidFill>
          </p:spPr>
          <p:txBody>
            <a:bodyPr/>
            <a:lstStyle/>
            <a:p>
              <a:endParaRPr lang="nb-NO" noProof="0"/>
            </a:p>
          </p:txBody>
        </p:sp>
      </p:grpSp>
      <p:sp>
        <p:nvSpPr>
          <p:cNvPr id="4" name="TextBox 4"/>
          <p:cNvSpPr txBox="1"/>
          <p:nvPr/>
        </p:nvSpPr>
        <p:spPr>
          <a:xfrm>
            <a:off x="2579558" y="2228436"/>
            <a:ext cx="2294820"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Frilek</a:t>
            </a:r>
          </a:p>
        </p:txBody>
      </p:sp>
      <p:grpSp>
        <p:nvGrpSpPr>
          <p:cNvPr id="5" name="Group 5"/>
          <p:cNvGrpSpPr/>
          <p:nvPr/>
        </p:nvGrpSpPr>
        <p:grpSpPr>
          <a:xfrm>
            <a:off x="391816" y="1710728"/>
            <a:ext cx="1817265" cy="4761795"/>
            <a:chOff x="0" y="0"/>
            <a:chExt cx="2423020" cy="6349060"/>
          </a:xfrm>
        </p:grpSpPr>
        <p:sp>
          <p:nvSpPr>
            <p:cNvPr id="6" name="Freeform 6"/>
            <p:cNvSpPr/>
            <p:nvPr/>
          </p:nvSpPr>
          <p:spPr>
            <a:xfrm>
              <a:off x="0" y="0"/>
              <a:ext cx="2423033" cy="6349111"/>
            </a:xfrm>
            <a:custGeom>
              <a:avLst/>
              <a:gdLst/>
              <a:ahLst/>
              <a:cxnLst/>
              <a:rect l="l" t="t" r="r" b="b"/>
              <a:pathLst>
                <a:path w="2423033" h="6349111">
                  <a:moveTo>
                    <a:pt x="2173732" y="6349111"/>
                  </a:moveTo>
                  <a:lnTo>
                    <a:pt x="249301" y="6349111"/>
                  </a:lnTo>
                  <a:cubicBezTo>
                    <a:pt x="111887" y="6349111"/>
                    <a:pt x="0" y="6237224"/>
                    <a:pt x="0" y="6099810"/>
                  </a:cubicBezTo>
                  <a:lnTo>
                    <a:pt x="0" y="249301"/>
                  </a:lnTo>
                  <a:cubicBezTo>
                    <a:pt x="0" y="111887"/>
                    <a:pt x="111887" y="0"/>
                    <a:pt x="249301" y="0"/>
                  </a:cubicBezTo>
                  <a:lnTo>
                    <a:pt x="2173732" y="0"/>
                  </a:lnTo>
                  <a:cubicBezTo>
                    <a:pt x="2311019" y="0"/>
                    <a:pt x="2423033" y="111887"/>
                    <a:pt x="2423033" y="249301"/>
                  </a:cubicBezTo>
                  <a:lnTo>
                    <a:pt x="2423033" y="6099810"/>
                  </a:lnTo>
                  <a:cubicBezTo>
                    <a:pt x="2423033" y="6237097"/>
                    <a:pt x="2311146" y="6349111"/>
                    <a:pt x="2173732" y="6349111"/>
                  </a:cubicBezTo>
                  <a:close/>
                </a:path>
              </a:pathLst>
            </a:custGeom>
            <a:solidFill>
              <a:srgbClr val="7CB4F0">
                <a:alpha val="12157"/>
              </a:srgbClr>
            </a:solidFill>
          </p:spPr>
          <p:txBody>
            <a:bodyPr/>
            <a:lstStyle/>
            <a:p>
              <a:endParaRPr lang="nb-NO" noProof="0"/>
            </a:p>
          </p:txBody>
        </p:sp>
      </p:grpSp>
      <p:sp>
        <p:nvSpPr>
          <p:cNvPr id="17" name="TextBox 17"/>
          <p:cNvSpPr txBox="1"/>
          <p:nvPr/>
        </p:nvSpPr>
        <p:spPr>
          <a:xfrm>
            <a:off x="2576862" y="1859237"/>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Barnehagen åpner</a:t>
            </a:r>
          </a:p>
        </p:txBody>
      </p:sp>
      <p:sp>
        <p:nvSpPr>
          <p:cNvPr id="18" name="TextBox 18"/>
          <p:cNvSpPr txBox="1"/>
          <p:nvPr/>
        </p:nvSpPr>
        <p:spPr>
          <a:xfrm>
            <a:off x="2577415" y="2955117"/>
            <a:ext cx="2421779" cy="411585"/>
          </a:xfrm>
          <a:prstGeom prst="rect">
            <a:avLst/>
          </a:prstGeom>
        </p:spPr>
        <p:txBody>
          <a:bodyPr lIns="0" tIns="0" rIns="0" bIns="0" rtlCol="0" anchor="t">
            <a:spAutoFit/>
          </a:bodyPr>
          <a:lstStyle/>
          <a:p>
            <a:pPr algn="l">
              <a:lnSpc>
                <a:spcPts val="2501"/>
              </a:lnSpc>
            </a:pPr>
            <a:r>
              <a:rPr lang="nb-NO" sz="1786" noProof="0" err="1">
                <a:solidFill>
                  <a:srgbClr val="000000"/>
                </a:solidFill>
                <a:latin typeface="Arial"/>
                <a:ea typeface="Arial"/>
                <a:cs typeface="Arial"/>
                <a:sym typeface="Arial"/>
              </a:rPr>
              <a:t>Frileik</a:t>
            </a:r>
            <a:r>
              <a:rPr lang="nb-NO" sz="1786" noProof="0">
                <a:solidFill>
                  <a:srgbClr val="000000"/>
                </a:solidFill>
                <a:latin typeface="Arial"/>
                <a:ea typeface="Arial"/>
                <a:cs typeface="Arial"/>
                <a:sym typeface="Arial"/>
              </a:rPr>
              <a:t>/Tur/Aktiviteter</a:t>
            </a:r>
          </a:p>
        </p:txBody>
      </p:sp>
      <p:sp>
        <p:nvSpPr>
          <p:cNvPr id="19" name="TextBox 19"/>
          <p:cNvSpPr txBox="1"/>
          <p:nvPr/>
        </p:nvSpPr>
        <p:spPr>
          <a:xfrm>
            <a:off x="2585063" y="2581375"/>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Frokost</a:t>
            </a:r>
          </a:p>
        </p:txBody>
      </p:sp>
      <p:sp>
        <p:nvSpPr>
          <p:cNvPr id="20" name="TextBox 20"/>
          <p:cNvSpPr txBox="1"/>
          <p:nvPr/>
        </p:nvSpPr>
        <p:spPr>
          <a:xfrm>
            <a:off x="2591178" y="3330421"/>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Bleieskift/</a:t>
            </a:r>
            <a:r>
              <a:rPr lang="nb-NO" sz="1786" noProof="0" err="1">
                <a:solidFill>
                  <a:srgbClr val="000000"/>
                </a:solidFill>
                <a:latin typeface="Arial"/>
                <a:ea typeface="Arial"/>
                <a:cs typeface="Arial"/>
                <a:sym typeface="Arial"/>
              </a:rPr>
              <a:t>Dotrening</a:t>
            </a:r>
            <a:endParaRPr lang="nb-NO" sz="1786" noProof="0">
              <a:solidFill>
                <a:srgbClr val="000000"/>
              </a:solidFill>
              <a:latin typeface="Arial"/>
              <a:ea typeface="Arial"/>
              <a:cs typeface="Arial"/>
              <a:sym typeface="Arial"/>
            </a:endParaRPr>
          </a:p>
        </p:txBody>
      </p:sp>
      <p:sp>
        <p:nvSpPr>
          <p:cNvPr id="21" name="TextBox 21"/>
          <p:cNvSpPr txBox="1"/>
          <p:nvPr/>
        </p:nvSpPr>
        <p:spPr>
          <a:xfrm>
            <a:off x="743198" y="1865243"/>
            <a:ext cx="1247537" cy="411585"/>
          </a:xfrm>
          <a:prstGeom prst="rect">
            <a:avLst/>
          </a:prstGeom>
        </p:spPr>
        <p:txBody>
          <a:bodyPr lIns="0" tIns="0" rIns="0" bIns="0" rtlCol="0" anchor="t">
            <a:spAutoFit/>
          </a:bodyPr>
          <a:lstStyle/>
          <a:p>
            <a:pPr algn="r">
              <a:lnSpc>
                <a:spcPts val="2501"/>
              </a:lnSpc>
            </a:pPr>
            <a:r>
              <a:rPr lang="nb-NO" sz="1786" noProof="0">
                <a:solidFill>
                  <a:srgbClr val="000000"/>
                </a:solidFill>
                <a:latin typeface="Arial"/>
                <a:ea typeface="Arial"/>
                <a:cs typeface="Arial"/>
                <a:sym typeface="Arial"/>
              </a:rPr>
              <a:t>07.15</a:t>
            </a:r>
          </a:p>
        </p:txBody>
      </p:sp>
      <p:sp>
        <p:nvSpPr>
          <p:cNvPr id="22" name="TextBox 22"/>
          <p:cNvSpPr txBox="1"/>
          <p:nvPr/>
        </p:nvSpPr>
        <p:spPr>
          <a:xfrm>
            <a:off x="621001" y="2219677"/>
            <a:ext cx="1400499"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07.15 - 08.00</a:t>
            </a:r>
          </a:p>
        </p:txBody>
      </p:sp>
      <p:sp>
        <p:nvSpPr>
          <p:cNvPr id="23" name="TextBox 23"/>
          <p:cNvSpPr txBox="1"/>
          <p:nvPr/>
        </p:nvSpPr>
        <p:spPr>
          <a:xfrm>
            <a:off x="572510" y="2595696"/>
            <a:ext cx="1436227"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08.00 – 08.30 </a:t>
            </a:r>
          </a:p>
        </p:txBody>
      </p:sp>
      <p:sp>
        <p:nvSpPr>
          <p:cNvPr id="24" name="TextBox 24"/>
          <p:cNvSpPr txBox="1"/>
          <p:nvPr/>
        </p:nvSpPr>
        <p:spPr>
          <a:xfrm>
            <a:off x="550221" y="2955922"/>
            <a:ext cx="1436227"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08.30 – 10.30 </a:t>
            </a:r>
          </a:p>
        </p:txBody>
      </p:sp>
      <p:sp>
        <p:nvSpPr>
          <p:cNvPr id="25" name="TextBox 25"/>
          <p:cNvSpPr txBox="1"/>
          <p:nvPr/>
        </p:nvSpPr>
        <p:spPr>
          <a:xfrm>
            <a:off x="732339" y="3307242"/>
            <a:ext cx="1254109" cy="411585"/>
          </a:xfrm>
          <a:prstGeom prst="rect">
            <a:avLst/>
          </a:prstGeom>
        </p:spPr>
        <p:txBody>
          <a:bodyPr lIns="0" tIns="0" rIns="0" bIns="0" rtlCol="0" anchor="t">
            <a:spAutoFit/>
          </a:bodyPr>
          <a:lstStyle/>
          <a:p>
            <a:pPr algn="r">
              <a:lnSpc>
                <a:spcPts val="2501"/>
              </a:lnSpc>
            </a:pPr>
            <a:r>
              <a:rPr lang="nb-NO" sz="1786" noProof="0">
                <a:solidFill>
                  <a:srgbClr val="000000"/>
                </a:solidFill>
                <a:latin typeface="Arial"/>
                <a:ea typeface="Arial"/>
                <a:cs typeface="Arial"/>
                <a:sym typeface="Arial"/>
              </a:rPr>
              <a:t>10.30 </a:t>
            </a:r>
          </a:p>
        </p:txBody>
      </p:sp>
      <p:sp>
        <p:nvSpPr>
          <p:cNvPr id="26" name="TextBox 26"/>
          <p:cNvSpPr txBox="1"/>
          <p:nvPr/>
        </p:nvSpPr>
        <p:spPr>
          <a:xfrm>
            <a:off x="2576862" y="4064160"/>
            <a:ext cx="2294820"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Sovetid/</a:t>
            </a:r>
            <a:r>
              <a:rPr lang="nb-NO" sz="1786" noProof="0" err="1">
                <a:solidFill>
                  <a:srgbClr val="000000"/>
                </a:solidFill>
                <a:latin typeface="Arial"/>
                <a:ea typeface="Arial"/>
                <a:cs typeface="Arial"/>
                <a:sym typeface="Arial"/>
              </a:rPr>
              <a:t>Uteleik</a:t>
            </a:r>
            <a:endParaRPr lang="nb-NO" sz="1786" noProof="0">
              <a:solidFill>
                <a:srgbClr val="000000"/>
              </a:solidFill>
              <a:latin typeface="Arial"/>
              <a:ea typeface="Arial"/>
              <a:cs typeface="Arial"/>
              <a:sym typeface="Arial"/>
            </a:endParaRPr>
          </a:p>
        </p:txBody>
      </p:sp>
      <p:sp>
        <p:nvSpPr>
          <p:cNvPr id="37" name="TextBox 37"/>
          <p:cNvSpPr txBox="1"/>
          <p:nvPr/>
        </p:nvSpPr>
        <p:spPr>
          <a:xfrm>
            <a:off x="2576862" y="3696791"/>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Lunsj</a:t>
            </a:r>
          </a:p>
        </p:txBody>
      </p:sp>
      <p:sp>
        <p:nvSpPr>
          <p:cNvPr id="38" name="TextBox 38"/>
          <p:cNvSpPr txBox="1"/>
          <p:nvPr/>
        </p:nvSpPr>
        <p:spPr>
          <a:xfrm>
            <a:off x="2565232" y="4772525"/>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Bleieskift/</a:t>
            </a:r>
            <a:r>
              <a:rPr lang="nb-NO" sz="1786" noProof="0" err="1">
                <a:solidFill>
                  <a:srgbClr val="000000"/>
                </a:solidFill>
                <a:latin typeface="Arial"/>
                <a:ea typeface="Arial"/>
                <a:cs typeface="Arial"/>
                <a:sym typeface="Arial"/>
              </a:rPr>
              <a:t>Dotrening</a:t>
            </a:r>
            <a:endParaRPr lang="nb-NO" sz="1786" noProof="0">
              <a:solidFill>
                <a:srgbClr val="000000"/>
              </a:solidFill>
              <a:latin typeface="Arial"/>
              <a:ea typeface="Arial"/>
              <a:cs typeface="Arial"/>
              <a:sym typeface="Arial"/>
            </a:endParaRPr>
          </a:p>
        </p:txBody>
      </p:sp>
      <p:sp>
        <p:nvSpPr>
          <p:cNvPr id="39" name="TextBox 39"/>
          <p:cNvSpPr txBox="1"/>
          <p:nvPr/>
        </p:nvSpPr>
        <p:spPr>
          <a:xfrm>
            <a:off x="2569976" y="4432159"/>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Fruktmåltid</a:t>
            </a:r>
          </a:p>
        </p:txBody>
      </p:sp>
      <p:sp>
        <p:nvSpPr>
          <p:cNvPr id="40" name="TextBox 40"/>
          <p:cNvSpPr txBox="1"/>
          <p:nvPr/>
        </p:nvSpPr>
        <p:spPr>
          <a:xfrm>
            <a:off x="2576862" y="5173204"/>
            <a:ext cx="2087166" cy="411585"/>
          </a:xfrm>
          <a:prstGeom prst="rect">
            <a:avLst/>
          </a:prstGeom>
        </p:spPr>
        <p:txBody>
          <a:bodyPr lIns="0" tIns="0" rIns="0" bIns="0" rtlCol="0" anchor="t">
            <a:spAutoFit/>
          </a:bodyPr>
          <a:lstStyle/>
          <a:p>
            <a:pPr algn="l">
              <a:lnSpc>
                <a:spcPts val="2501"/>
              </a:lnSpc>
            </a:pPr>
            <a:r>
              <a:rPr lang="nb-NO" sz="1786" noProof="0" err="1">
                <a:solidFill>
                  <a:srgbClr val="000000"/>
                </a:solidFill>
                <a:latin typeface="Arial"/>
                <a:ea typeface="Arial"/>
                <a:cs typeface="Arial"/>
                <a:sym typeface="Arial"/>
              </a:rPr>
              <a:t>Uteleik</a:t>
            </a:r>
            <a:r>
              <a:rPr lang="nb-NO" sz="1786" noProof="0">
                <a:solidFill>
                  <a:srgbClr val="000000"/>
                </a:solidFill>
                <a:latin typeface="Arial"/>
                <a:ea typeface="Arial"/>
                <a:cs typeface="Arial"/>
                <a:sym typeface="Arial"/>
              </a:rPr>
              <a:t>/</a:t>
            </a:r>
            <a:r>
              <a:rPr lang="nb-NO" sz="1786" noProof="0" err="1">
                <a:solidFill>
                  <a:srgbClr val="000000"/>
                </a:solidFill>
                <a:latin typeface="Arial"/>
                <a:ea typeface="Arial"/>
                <a:cs typeface="Arial"/>
                <a:sym typeface="Arial"/>
              </a:rPr>
              <a:t>Inneleik</a:t>
            </a:r>
            <a:endParaRPr lang="nb-NO" sz="1786" noProof="0">
              <a:solidFill>
                <a:srgbClr val="000000"/>
              </a:solidFill>
              <a:latin typeface="Arial"/>
              <a:ea typeface="Arial"/>
              <a:cs typeface="Arial"/>
              <a:sym typeface="Arial"/>
            </a:endParaRPr>
          </a:p>
        </p:txBody>
      </p:sp>
      <p:sp>
        <p:nvSpPr>
          <p:cNvPr id="41" name="TextBox 41"/>
          <p:cNvSpPr txBox="1"/>
          <p:nvPr/>
        </p:nvSpPr>
        <p:spPr>
          <a:xfrm>
            <a:off x="589750" y="3710340"/>
            <a:ext cx="1439513"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10.45 – 11.30 </a:t>
            </a:r>
          </a:p>
        </p:txBody>
      </p:sp>
      <p:sp>
        <p:nvSpPr>
          <p:cNvPr id="42" name="TextBox 42"/>
          <p:cNvSpPr txBox="1"/>
          <p:nvPr/>
        </p:nvSpPr>
        <p:spPr>
          <a:xfrm>
            <a:off x="580692" y="4054392"/>
            <a:ext cx="1439513"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11.30 – 13.45 </a:t>
            </a:r>
          </a:p>
        </p:txBody>
      </p:sp>
      <p:sp>
        <p:nvSpPr>
          <p:cNvPr id="43" name="TextBox 43"/>
          <p:cNvSpPr txBox="1"/>
          <p:nvPr/>
        </p:nvSpPr>
        <p:spPr>
          <a:xfrm>
            <a:off x="550221" y="4417428"/>
            <a:ext cx="1475242"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13.45 – 14.15 </a:t>
            </a:r>
          </a:p>
        </p:txBody>
      </p:sp>
      <p:sp>
        <p:nvSpPr>
          <p:cNvPr id="44" name="TextBox 44"/>
          <p:cNvSpPr txBox="1"/>
          <p:nvPr/>
        </p:nvSpPr>
        <p:spPr>
          <a:xfrm>
            <a:off x="737692" y="4777835"/>
            <a:ext cx="1247537" cy="411585"/>
          </a:xfrm>
          <a:prstGeom prst="rect">
            <a:avLst/>
          </a:prstGeom>
        </p:spPr>
        <p:txBody>
          <a:bodyPr lIns="0" tIns="0" rIns="0" bIns="0" rtlCol="0" anchor="t">
            <a:spAutoFit/>
          </a:bodyPr>
          <a:lstStyle/>
          <a:p>
            <a:pPr algn="r">
              <a:lnSpc>
                <a:spcPts val="2501"/>
              </a:lnSpc>
            </a:pPr>
            <a:r>
              <a:rPr lang="nb-NO" sz="1786" noProof="0">
                <a:solidFill>
                  <a:srgbClr val="000000"/>
                </a:solidFill>
                <a:latin typeface="Arial"/>
                <a:ea typeface="Arial"/>
                <a:cs typeface="Arial"/>
                <a:sym typeface="Arial"/>
              </a:rPr>
              <a:t>14.15 </a:t>
            </a:r>
          </a:p>
        </p:txBody>
      </p:sp>
      <p:sp>
        <p:nvSpPr>
          <p:cNvPr id="45" name="TextBox 45"/>
          <p:cNvSpPr txBox="1"/>
          <p:nvPr/>
        </p:nvSpPr>
        <p:spPr>
          <a:xfrm>
            <a:off x="570548" y="5148472"/>
            <a:ext cx="1436227" cy="349644"/>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14.30 – 16.30 </a:t>
            </a:r>
          </a:p>
        </p:txBody>
      </p:sp>
      <p:sp>
        <p:nvSpPr>
          <p:cNvPr id="48" name="TextBox 48"/>
          <p:cNvSpPr txBox="1"/>
          <p:nvPr/>
        </p:nvSpPr>
        <p:spPr>
          <a:xfrm>
            <a:off x="2569642" y="5513570"/>
            <a:ext cx="2087166" cy="670150"/>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Går over til Naustet/ da Støa stenger</a:t>
            </a:r>
          </a:p>
        </p:txBody>
      </p:sp>
      <p:sp>
        <p:nvSpPr>
          <p:cNvPr id="49" name="TextBox 49"/>
          <p:cNvSpPr txBox="1"/>
          <p:nvPr/>
        </p:nvSpPr>
        <p:spPr>
          <a:xfrm>
            <a:off x="4297942" y="589831"/>
            <a:ext cx="2096710"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DAGSRYTME</a:t>
            </a:r>
          </a:p>
        </p:txBody>
      </p:sp>
      <p:sp>
        <p:nvSpPr>
          <p:cNvPr id="50" name="TextBox 50"/>
          <p:cNvSpPr txBox="1"/>
          <p:nvPr/>
        </p:nvSpPr>
        <p:spPr>
          <a:xfrm>
            <a:off x="499020" y="1207732"/>
            <a:ext cx="2278609" cy="360731"/>
          </a:xfrm>
          <a:prstGeom prst="rect">
            <a:avLst/>
          </a:prstGeom>
        </p:spPr>
        <p:txBody>
          <a:bodyPr lIns="0" tIns="0" rIns="0" bIns="0" rtlCol="0" anchor="t">
            <a:spAutoFit/>
          </a:bodyPr>
          <a:lstStyle/>
          <a:p>
            <a:pPr algn="just">
              <a:lnSpc>
                <a:spcPts val="2518"/>
              </a:lnSpc>
            </a:pPr>
            <a:r>
              <a:rPr lang="nb-NO" sz="1798" b="1" spc="-22" noProof="0">
                <a:solidFill>
                  <a:srgbClr val="000000"/>
                </a:solidFill>
                <a:latin typeface="Arial Bold"/>
                <a:ea typeface="Arial Bold"/>
                <a:cs typeface="Arial Bold"/>
                <a:sym typeface="Arial Bold"/>
              </a:rPr>
              <a:t>Dagsrytme for Støa</a:t>
            </a:r>
          </a:p>
        </p:txBody>
      </p:sp>
      <p:sp>
        <p:nvSpPr>
          <p:cNvPr id="51" name="TextBox 51"/>
          <p:cNvSpPr txBox="1"/>
          <p:nvPr/>
        </p:nvSpPr>
        <p:spPr>
          <a:xfrm>
            <a:off x="5537103" y="1189606"/>
            <a:ext cx="2570074" cy="360731"/>
          </a:xfrm>
          <a:prstGeom prst="rect">
            <a:avLst/>
          </a:prstGeom>
        </p:spPr>
        <p:txBody>
          <a:bodyPr lIns="0" tIns="0" rIns="0" bIns="0" rtlCol="0" anchor="t">
            <a:spAutoFit/>
          </a:bodyPr>
          <a:lstStyle/>
          <a:p>
            <a:pPr algn="just">
              <a:lnSpc>
                <a:spcPts val="2518"/>
              </a:lnSpc>
            </a:pPr>
            <a:r>
              <a:rPr lang="nb-NO" sz="1798" b="1" spc="-22" noProof="0">
                <a:solidFill>
                  <a:srgbClr val="000000"/>
                </a:solidFill>
                <a:latin typeface="Arial Bold"/>
                <a:ea typeface="Arial Bold"/>
                <a:cs typeface="Arial Bold"/>
                <a:sym typeface="Arial Bold"/>
              </a:rPr>
              <a:t>Dagsrytme for Naustet</a:t>
            </a:r>
          </a:p>
        </p:txBody>
      </p:sp>
      <p:grpSp>
        <p:nvGrpSpPr>
          <p:cNvPr id="52" name="Group 52"/>
          <p:cNvGrpSpPr/>
          <p:nvPr/>
        </p:nvGrpSpPr>
        <p:grpSpPr>
          <a:xfrm>
            <a:off x="7401447" y="1710728"/>
            <a:ext cx="2927356" cy="4761795"/>
            <a:chOff x="0" y="0"/>
            <a:chExt cx="3903142" cy="6349060"/>
          </a:xfrm>
        </p:grpSpPr>
        <p:sp>
          <p:nvSpPr>
            <p:cNvPr id="53" name="Freeform 53"/>
            <p:cNvSpPr/>
            <p:nvPr/>
          </p:nvSpPr>
          <p:spPr>
            <a:xfrm>
              <a:off x="0" y="0"/>
              <a:ext cx="3903218" cy="6349111"/>
            </a:xfrm>
            <a:custGeom>
              <a:avLst/>
              <a:gdLst/>
              <a:ahLst/>
              <a:cxnLst/>
              <a:rect l="l" t="t" r="r" b="b"/>
              <a:pathLst>
                <a:path w="3903218" h="6349111">
                  <a:moveTo>
                    <a:pt x="3653917" y="6349111"/>
                  </a:moveTo>
                  <a:lnTo>
                    <a:pt x="249301" y="6349111"/>
                  </a:lnTo>
                  <a:cubicBezTo>
                    <a:pt x="111887" y="6349111"/>
                    <a:pt x="0" y="6237224"/>
                    <a:pt x="0" y="6099810"/>
                  </a:cubicBezTo>
                  <a:lnTo>
                    <a:pt x="0" y="249301"/>
                  </a:lnTo>
                  <a:cubicBezTo>
                    <a:pt x="0" y="111887"/>
                    <a:pt x="111887" y="0"/>
                    <a:pt x="249301" y="0"/>
                  </a:cubicBezTo>
                  <a:lnTo>
                    <a:pt x="3653917" y="0"/>
                  </a:lnTo>
                  <a:cubicBezTo>
                    <a:pt x="3791204" y="0"/>
                    <a:pt x="3903218" y="111887"/>
                    <a:pt x="3903218" y="249301"/>
                  </a:cubicBezTo>
                  <a:lnTo>
                    <a:pt x="3903218" y="6099810"/>
                  </a:lnTo>
                  <a:cubicBezTo>
                    <a:pt x="3903218" y="6237097"/>
                    <a:pt x="3791331" y="6349111"/>
                    <a:pt x="3653917" y="6349111"/>
                  </a:cubicBezTo>
                  <a:close/>
                </a:path>
              </a:pathLst>
            </a:custGeom>
            <a:solidFill>
              <a:srgbClr val="E1E6EA">
                <a:alpha val="24706"/>
              </a:srgbClr>
            </a:solidFill>
          </p:spPr>
          <p:txBody>
            <a:bodyPr/>
            <a:lstStyle/>
            <a:p>
              <a:endParaRPr lang="nb-NO" noProof="0"/>
            </a:p>
          </p:txBody>
        </p:sp>
      </p:grpSp>
      <p:sp>
        <p:nvSpPr>
          <p:cNvPr id="54" name="TextBox 54"/>
          <p:cNvSpPr txBox="1"/>
          <p:nvPr/>
        </p:nvSpPr>
        <p:spPr>
          <a:xfrm>
            <a:off x="7637515" y="2230488"/>
            <a:ext cx="2294820"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Frilek</a:t>
            </a:r>
          </a:p>
        </p:txBody>
      </p:sp>
      <p:grpSp>
        <p:nvGrpSpPr>
          <p:cNvPr id="55" name="Group 55"/>
          <p:cNvGrpSpPr/>
          <p:nvPr/>
        </p:nvGrpSpPr>
        <p:grpSpPr>
          <a:xfrm>
            <a:off x="5537400" y="1702737"/>
            <a:ext cx="1817265" cy="4761795"/>
            <a:chOff x="0" y="0"/>
            <a:chExt cx="2423020" cy="6349060"/>
          </a:xfrm>
        </p:grpSpPr>
        <p:sp>
          <p:nvSpPr>
            <p:cNvPr id="56" name="Freeform 56"/>
            <p:cNvSpPr/>
            <p:nvPr/>
          </p:nvSpPr>
          <p:spPr>
            <a:xfrm>
              <a:off x="0" y="0"/>
              <a:ext cx="2423033" cy="6349111"/>
            </a:xfrm>
            <a:custGeom>
              <a:avLst/>
              <a:gdLst/>
              <a:ahLst/>
              <a:cxnLst/>
              <a:rect l="l" t="t" r="r" b="b"/>
              <a:pathLst>
                <a:path w="2423033" h="6349111">
                  <a:moveTo>
                    <a:pt x="2173732" y="6349111"/>
                  </a:moveTo>
                  <a:lnTo>
                    <a:pt x="249301" y="6349111"/>
                  </a:lnTo>
                  <a:cubicBezTo>
                    <a:pt x="111887" y="6349111"/>
                    <a:pt x="0" y="6237224"/>
                    <a:pt x="0" y="6099810"/>
                  </a:cubicBezTo>
                  <a:lnTo>
                    <a:pt x="0" y="249301"/>
                  </a:lnTo>
                  <a:cubicBezTo>
                    <a:pt x="0" y="111887"/>
                    <a:pt x="111887" y="0"/>
                    <a:pt x="249301" y="0"/>
                  </a:cubicBezTo>
                  <a:lnTo>
                    <a:pt x="2173732" y="0"/>
                  </a:lnTo>
                  <a:cubicBezTo>
                    <a:pt x="2311019" y="0"/>
                    <a:pt x="2423033" y="111887"/>
                    <a:pt x="2423033" y="249301"/>
                  </a:cubicBezTo>
                  <a:lnTo>
                    <a:pt x="2423033" y="6099810"/>
                  </a:lnTo>
                  <a:cubicBezTo>
                    <a:pt x="2423033" y="6237097"/>
                    <a:pt x="2311146" y="6349111"/>
                    <a:pt x="2173732" y="6349111"/>
                  </a:cubicBezTo>
                  <a:close/>
                </a:path>
              </a:pathLst>
            </a:custGeom>
            <a:solidFill>
              <a:srgbClr val="7CB4F0">
                <a:alpha val="12157"/>
              </a:srgbClr>
            </a:solidFill>
          </p:spPr>
          <p:txBody>
            <a:bodyPr/>
            <a:lstStyle/>
            <a:p>
              <a:endParaRPr lang="nb-NO" noProof="0"/>
            </a:p>
          </p:txBody>
        </p:sp>
      </p:grpSp>
      <p:sp>
        <p:nvSpPr>
          <p:cNvPr id="67" name="TextBox 67"/>
          <p:cNvSpPr txBox="1"/>
          <p:nvPr/>
        </p:nvSpPr>
        <p:spPr>
          <a:xfrm>
            <a:off x="7538131" y="1863252"/>
            <a:ext cx="2087166"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Barnehagen åpner</a:t>
            </a:r>
          </a:p>
        </p:txBody>
      </p:sp>
      <p:sp>
        <p:nvSpPr>
          <p:cNvPr id="68" name="TextBox 68"/>
          <p:cNvSpPr txBox="1"/>
          <p:nvPr/>
        </p:nvSpPr>
        <p:spPr>
          <a:xfrm>
            <a:off x="7637515" y="2942787"/>
            <a:ext cx="2087166" cy="411585"/>
          </a:xfrm>
          <a:prstGeom prst="rect">
            <a:avLst/>
          </a:prstGeom>
        </p:spPr>
        <p:txBody>
          <a:bodyPr lIns="0" tIns="0" rIns="0" bIns="0" rtlCol="0" anchor="t">
            <a:spAutoFit/>
          </a:bodyPr>
          <a:lstStyle/>
          <a:p>
            <a:pPr algn="l">
              <a:lnSpc>
                <a:spcPts val="2501"/>
              </a:lnSpc>
            </a:pPr>
            <a:r>
              <a:rPr lang="nb-NO" sz="1786" noProof="0" err="1">
                <a:solidFill>
                  <a:srgbClr val="000000"/>
                </a:solidFill>
                <a:latin typeface="Arial"/>
                <a:ea typeface="Arial"/>
                <a:cs typeface="Arial"/>
                <a:sym typeface="Arial"/>
              </a:rPr>
              <a:t>Frileik</a:t>
            </a:r>
            <a:r>
              <a:rPr lang="nb-NO" sz="1786" noProof="0">
                <a:solidFill>
                  <a:srgbClr val="000000"/>
                </a:solidFill>
                <a:latin typeface="Arial"/>
                <a:ea typeface="Arial"/>
                <a:cs typeface="Arial"/>
                <a:sym typeface="Arial"/>
              </a:rPr>
              <a:t>/Tur/Aktiviteter</a:t>
            </a:r>
          </a:p>
        </p:txBody>
      </p:sp>
      <p:sp>
        <p:nvSpPr>
          <p:cNvPr id="69" name="TextBox 69"/>
          <p:cNvSpPr txBox="1"/>
          <p:nvPr/>
        </p:nvSpPr>
        <p:spPr>
          <a:xfrm>
            <a:off x="7645497" y="2564625"/>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Frokost</a:t>
            </a:r>
          </a:p>
        </p:txBody>
      </p:sp>
      <p:sp>
        <p:nvSpPr>
          <p:cNvPr id="70" name="TextBox 70"/>
          <p:cNvSpPr txBox="1"/>
          <p:nvPr/>
        </p:nvSpPr>
        <p:spPr>
          <a:xfrm>
            <a:off x="7637515" y="3314957"/>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Rydding/Samling</a:t>
            </a:r>
          </a:p>
        </p:txBody>
      </p:sp>
      <p:sp>
        <p:nvSpPr>
          <p:cNvPr id="71" name="TextBox 71"/>
          <p:cNvSpPr txBox="1"/>
          <p:nvPr/>
        </p:nvSpPr>
        <p:spPr>
          <a:xfrm>
            <a:off x="5784145" y="1881254"/>
            <a:ext cx="1247537" cy="411585"/>
          </a:xfrm>
          <a:prstGeom prst="rect">
            <a:avLst/>
          </a:prstGeom>
        </p:spPr>
        <p:txBody>
          <a:bodyPr lIns="0" tIns="0" rIns="0" bIns="0" rtlCol="0" anchor="t">
            <a:spAutoFit/>
          </a:bodyPr>
          <a:lstStyle/>
          <a:p>
            <a:pPr algn="r">
              <a:lnSpc>
                <a:spcPts val="2501"/>
              </a:lnSpc>
            </a:pPr>
            <a:r>
              <a:rPr lang="nb-NO" sz="1786" noProof="0">
                <a:solidFill>
                  <a:srgbClr val="000000"/>
                </a:solidFill>
                <a:latin typeface="Arial"/>
                <a:ea typeface="Arial"/>
                <a:cs typeface="Arial"/>
                <a:sym typeface="Arial"/>
              </a:rPr>
              <a:t>07.15</a:t>
            </a:r>
          </a:p>
        </p:txBody>
      </p:sp>
      <p:sp>
        <p:nvSpPr>
          <p:cNvPr id="72" name="TextBox 72"/>
          <p:cNvSpPr txBox="1"/>
          <p:nvPr/>
        </p:nvSpPr>
        <p:spPr>
          <a:xfrm>
            <a:off x="5710517" y="2230488"/>
            <a:ext cx="1359189"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07.15 - 08.00</a:t>
            </a:r>
          </a:p>
        </p:txBody>
      </p:sp>
      <p:sp>
        <p:nvSpPr>
          <p:cNvPr id="73" name="TextBox 73"/>
          <p:cNvSpPr txBox="1"/>
          <p:nvPr/>
        </p:nvSpPr>
        <p:spPr>
          <a:xfrm>
            <a:off x="5688543" y="2597744"/>
            <a:ext cx="1394917"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08.00 - 08.30</a:t>
            </a:r>
          </a:p>
        </p:txBody>
      </p:sp>
      <p:sp>
        <p:nvSpPr>
          <p:cNvPr id="74" name="TextBox 74"/>
          <p:cNvSpPr txBox="1"/>
          <p:nvPr/>
        </p:nvSpPr>
        <p:spPr>
          <a:xfrm>
            <a:off x="5661663" y="2962847"/>
            <a:ext cx="1411719"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08.30 – 10.30</a:t>
            </a:r>
          </a:p>
        </p:txBody>
      </p:sp>
      <p:sp>
        <p:nvSpPr>
          <p:cNvPr id="75" name="TextBox 75"/>
          <p:cNvSpPr txBox="1"/>
          <p:nvPr/>
        </p:nvSpPr>
        <p:spPr>
          <a:xfrm>
            <a:off x="5661663" y="3327940"/>
            <a:ext cx="1411719"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10.45 – 11.00 </a:t>
            </a:r>
          </a:p>
        </p:txBody>
      </p:sp>
      <p:sp>
        <p:nvSpPr>
          <p:cNvPr id="76" name="TextBox 76"/>
          <p:cNvSpPr txBox="1"/>
          <p:nvPr/>
        </p:nvSpPr>
        <p:spPr>
          <a:xfrm>
            <a:off x="7624085" y="4026484"/>
            <a:ext cx="2294820" cy="411585"/>
          </a:xfrm>
          <a:prstGeom prst="rect">
            <a:avLst/>
          </a:prstGeom>
        </p:spPr>
        <p:txBody>
          <a:bodyPr lIns="0" tIns="0" rIns="0" bIns="0" rtlCol="0" anchor="t">
            <a:spAutoFit/>
          </a:bodyPr>
          <a:lstStyle/>
          <a:p>
            <a:pPr algn="l">
              <a:lnSpc>
                <a:spcPts val="2501"/>
              </a:lnSpc>
            </a:pPr>
            <a:r>
              <a:rPr lang="nb-NO" sz="1786" noProof="0" err="1">
                <a:solidFill>
                  <a:srgbClr val="000000"/>
                </a:solidFill>
                <a:latin typeface="Arial"/>
                <a:ea typeface="Arial"/>
                <a:cs typeface="Arial"/>
                <a:sym typeface="Arial"/>
              </a:rPr>
              <a:t>Uteleik</a:t>
            </a:r>
            <a:endParaRPr lang="nb-NO" sz="1786" noProof="0">
              <a:solidFill>
                <a:srgbClr val="000000"/>
              </a:solidFill>
              <a:latin typeface="Arial"/>
              <a:ea typeface="Arial"/>
              <a:cs typeface="Arial"/>
              <a:sym typeface="Arial"/>
            </a:endParaRPr>
          </a:p>
        </p:txBody>
      </p:sp>
      <p:sp>
        <p:nvSpPr>
          <p:cNvPr id="87" name="TextBox 87"/>
          <p:cNvSpPr txBox="1"/>
          <p:nvPr/>
        </p:nvSpPr>
        <p:spPr>
          <a:xfrm>
            <a:off x="7625008" y="3672383"/>
            <a:ext cx="2450468"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Håndvask/</a:t>
            </a:r>
            <a:r>
              <a:rPr lang="nb-NO" sz="1786" noProof="0" err="1">
                <a:solidFill>
                  <a:srgbClr val="000000"/>
                </a:solidFill>
                <a:latin typeface="Arial"/>
                <a:ea typeface="Arial"/>
                <a:cs typeface="Arial"/>
                <a:sym typeface="Arial"/>
              </a:rPr>
              <a:t>dogåing</a:t>
            </a:r>
            <a:r>
              <a:rPr lang="nb-NO" sz="1786" noProof="0">
                <a:solidFill>
                  <a:srgbClr val="000000"/>
                </a:solidFill>
                <a:latin typeface="Arial"/>
                <a:ea typeface="Arial"/>
                <a:cs typeface="Arial"/>
                <a:sym typeface="Arial"/>
              </a:rPr>
              <a:t>/lunsj</a:t>
            </a:r>
          </a:p>
        </p:txBody>
      </p:sp>
      <p:sp>
        <p:nvSpPr>
          <p:cNvPr id="88" name="TextBox 88"/>
          <p:cNvSpPr txBox="1"/>
          <p:nvPr/>
        </p:nvSpPr>
        <p:spPr>
          <a:xfrm>
            <a:off x="7636781" y="4771130"/>
            <a:ext cx="2087166" cy="411585"/>
          </a:xfrm>
          <a:prstGeom prst="rect">
            <a:avLst/>
          </a:prstGeom>
        </p:spPr>
        <p:txBody>
          <a:bodyPr lIns="0" tIns="0" rIns="0" bIns="0" rtlCol="0" anchor="t">
            <a:spAutoFit/>
          </a:bodyPr>
          <a:lstStyle/>
          <a:p>
            <a:pPr algn="l">
              <a:lnSpc>
                <a:spcPts val="2501"/>
              </a:lnSpc>
            </a:pPr>
            <a:r>
              <a:rPr lang="nb-NO" sz="1786" noProof="0" err="1">
                <a:solidFill>
                  <a:srgbClr val="000000"/>
                </a:solidFill>
                <a:latin typeface="Arial"/>
                <a:ea typeface="Arial"/>
                <a:cs typeface="Arial"/>
                <a:sym typeface="Arial"/>
              </a:rPr>
              <a:t>Uteleik</a:t>
            </a:r>
            <a:r>
              <a:rPr lang="nb-NO" sz="1786" noProof="0">
                <a:solidFill>
                  <a:srgbClr val="000000"/>
                </a:solidFill>
                <a:latin typeface="Arial"/>
                <a:ea typeface="Arial"/>
                <a:cs typeface="Arial"/>
                <a:sym typeface="Arial"/>
              </a:rPr>
              <a:t>/</a:t>
            </a:r>
            <a:r>
              <a:rPr lang="nb-NO" sz="1786" noProof="0" err="1">
                <a:solidFill>
                  <a:srgbClr val="000000"/>
                </a:solidFill>
                <a:latin typeface="Arial"/>
                <a:ea typeface="Arial"/>
                <a:cs typeface="Arial"/>
                <a:sym typeface="Arial"/>
              </a:rPr>
              <a:t>Inneleik</a:t>
            </a:r>
            <a:endParaRPr lang="nb-NO" sz="1786" noProof="0">
              <a:solidFill>
                <a:srgbClr val="000000"/>
              </a:solidFill>
              <a:latin typeface="Arial"/>
              <a:ea typeface="Arial"/>
              <a:cs typeface="Arial"/>
              <a:sym typeface="Arial"/>
            </a:endParaRPr>
          </a:p>
        </p:txBody>
      </p:sp>
      <p:sp>
        <p:nvSpPr>
          <p:cNvPr id="89" name="TextBox 89"/>
          <p:cNvSpPr txBox="1"/>
          <p:nvPr/>
        </p:nvSpPr>
        <p:spPr>
          <a:xfrm>
            <a:off x="7627094" y="4412475"/>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Fruktmåltid</a:t>
            </a:r>
          </a:p>
        </p:txBody>
      </p:sp>
      <p:sp>
        <p:nvSpPr>
          <p:cNvPr id="90" name="TextBox 90"/>
          <p:cNvSpPr txBox="1"/>
          <p:nvPr/>
        </p:nvSpPr>
        <p:spPr>
          <a:xfrm>
            <a:off x="7624085" y="5123745"/>
            <a:ext cx="2087166" cy="411585"/>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Barnehagen stenger</a:t>
            </a:r>
          </a:p>
        </p:txBody>
      </p:sp>
      <p:sp>
        <p:nvSpPr>
          <p:cNvPr id="91" name="TextBox 91"/>
          <p:cNvSpPr txBox="1"/>
          <p:nvPr/>
        </p:nvSpPr>
        <p:spPr>
          <a:xfrm>
            <a:off x="5669569" y="3684422"/>
            <a:ext cx="1398203"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11.00 – 12.00 </a:t>
            </a:r>
          </a:p>
        </p:txBody>
      </p:sp>
      <p:sp>
        <p:nvSpPr>
          <p:cNvPr id="92" name="TextBox 92"/>
          <p:cNvSpPr txBox="1"/>
          <p:nvPr/>
        </p:nvSpPr>
        <p:spPr>
          <a:xfrm>
            <a:off x="5679485" y="4044325"/>
            <a:ext cx="1421254"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12.00 – 14.00 </a:t>
            </a:r>
          </a:p>
        </p:txBody>
      </p:sp>
      <p:sp>
        <p:nvSpPr>
          <p:cNvPr id="93" name="TextBox 93"/>
          <p:cNvSpPr txBox="1"/>
          <p:nvPr/>
        </p:nvSpPr>
        <p:spPr>
          <a:xfrm>
            <a:off x="5643756" y="4435945"/>
            <a:ext cx="1456982" cy="411585"/>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14.00 – 14.30 </a:t>
            </a:r>
          </a:p>
        </p:txBody>
      </p:sp>
      <p:sp>
        <p:nvSpPr>
          <p:cNvPr id="94" name="TextBox 94"/>
          <p:cNvSpPr txBox="1"/>
          <p:nvPr/>
        </p:nvSpPr>
        <p:spPr>
          <a:xfrm>
            <a:off x="5626478" y="4786746"/>
            <a:ext cx="1456982" cy="349644"/>
          </a:xfrm>
          <a:prstGeom prst="rect">
            <a:avLst/>
          </a:prstGeom>
        </p:spPr>
        <p:txBody>
          <a:bodyPr lIns="0" tIns="0" rIns="0" bIns="0" rtlCol="0" anchor="t">
            <a:spAutoFit/>
          </a:bodyPr>
          <a:lstStyle/>
          <a:p>
            <a:pPr algn="ctr">
              <a:lnSpc>
                <a:spcPts val="2501"/>
              </a:lnSpc>
            </a:pPr>
            <a:r>
              <a:rPr lang="nb-NO" sz="1786" noProof="0">
                <a:solidFill>
                  <a:srgbClr val="000000"/>
                </a:solidFill>
                <a:latin typeface="Arial"/>
                <a:ea typeface="Arial"/>
                <a:cs typeface="Arial"/>
                <a:sym typeface="Arial"/>
              </a:rPr>
              <a:t>14.30 – 16.45 </a:t>
            </a:r>
          </a:p>
        </p:txBody>
      </p:sp>
      <p:sp>
        <p:nvSpPr>
          <p:cNvPr id="95" name="TextBox 95"/>
          <p:cNvSpPr txBox="1"/>
          <p:nvPr/>
        </p:nvSpPr>
        <p:spPr>
          <a:xfrm>
            <a:off x="5813663" y="5156454"/>
            <a:ext cx="1254109" cy="411585"/>
          </a:xfrm>
          <a:prstGeom prst="rect">
            <a:avLst/>
          </a:prstGeom>
        </p:spPr>
        <p:txBody>
          <a:bodyPr lIns="0" tIns="0" rIns="0" bIns="0" rtlCol="0" anchor="t">
            <a:spAutoFit/>
          </a:bodyPr>
          <a:lstStyle/>
          <a:p>
            <a:pPr algn="r">
              <a:lnSpc>
                <a:spcPts val="2501"/>
              </a:lnSpc>
            </a:pPr>
            <a:r>
              <a:rPr lang="nb-NO" sz="1786" noProof="0">
                <a:solidFill>
                  <a:srgbClr val="000000"/>
                </a:solidFill>
                <a:latin typeface="Arial"/>
                <a:ea typeface="Arial"/>
                <a:cs typeface="Arial"/>
                <a:sym typeface="Arial"/>
              </a:rPr>
              <a:t>16.45 </a:t>
            </a:r>
          </a:p>
        </p:txBody>
      </p:sp>
      <p:sp>
        <p:nvSpPr>
          <p:cNvPr id="96" name="TextBox 96"/>
          <p:cNvSpPr txBox="1"/>
          <p:nvPr/>
        </p:nvSpPr>
        <p:spPr>
          <a:xfrm>
            <a:off x="499020" y="6575765"/>
            <a:ext cx="9694555" cy="681238"/>
          </a:xfrm>
          <a:prstGeom prst="rect">
            <a:avLst/>
          </a:prstGeom>
        </p:spPr>
        <p:txBody>
          <a:bodyPr lIns="0" tIns="0" rIns="0" bIns="0" rtlCol="0" anchor="t">
            <a:spAutoFit/>
          </a:bodyPr>
          <a:lstStyle/>
          <a:p>
            <a:pPr algn="ctr">
              <a:lnSpc>
                <a:spcPts val="2518"/>
              </a:lnSpc>
            </a:pPr>
            <a:r>
              <a:rPr lang="nb-NO" sz="1798" b="1" noProof="0">
                <a:solidFill>
                  <a:srgbClr val="000000"/>
                </a:solidFill>
                <a:latin typeface="Arial Bold"/>
                <a:ea typeface="Arial Bold"/>
                <a:cs typeface="Arial Bold"/>
                <a:sym typeface="Arial Bold"/>
              </a:rPr>
              <a:t>Åpningstider i barnehagen: 07.15 – 16.45</a:t>
            </a:r>
          </a:p>
          <a:p>
            <a:pPr algn="ctr">
              <a:lnSpc>
                <a:spcPts val="2518"/>
              </a:lnSpc>
            </a:pPr>
            <a:r>
              <a:rPr lang="nb-NO" sz="1798" b="1" noProof="0">
                <a:solidFill>
                  <a:srgbClr val="000000"/>
                </a:solidFill>
                <a:latin typeface="Arial Bold"/>
                <a:ea typeface="Arial Bold"/>
                <a:cs typeface="Arial Bold"/>
                <a:sym typeface="Arial Bold"/>
              </a:rPr>
              <a:t>Støa stenger 16.30.</a:t>
            </a:r>
          </a:p>
        </p:txBody>
      </p:sp>
      <p:sp>
        <p:nvSpPr>
          <p:cNvPr id="97" name="TextBox 97"/>
          <p:cNvSpPr txBox="1"/>
          <p:nvPr/>
        </p:nvSpPr>
        <p:spPr>
          <a:xfrm>
            <a:off x="1409098" y="5522572"/>
            <a:ext cx="630734" cy="326073"/>
          </a:xfrm>
          <a:prstGeom prst="rect">
            <a:avLst/>
          </a:prstGeom>
        </p:spPr>
        <p:txBody>
          <a:bodyPr lIns="0" tIns="0" rIns="0" bIns="0" rtlCol="0" anchor="t">
            <a:spAutoFit/>
          </a:bodyPr>
          <a:lstStyle/>
          <a:p>
            <a:pPr algn="l">
              <a:lnSpc>
                <a:spcPts val="2501"/>
              </a:lnSpc>
            </a:pPr>
            <a:r>
              <a:rPr lang="nb-NO" sz="1786" noProof="0">
                <a:solidFill>
                  <a:srgbClr val="000000"/>
                </a:solidFill>
                <a:latin typeface="Arial"/>
                <a:ea typeface="Arial"/>
                <a:cs typeface="Arial"/>
                <a:sym typeface="Arial"/>
              </a:rPr>
              <a:t>16.30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18599" y="453372"/>
            <a:ext cx="6651632"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SAMARBEIDSINSTANSER FOR BARNEHAGEN</a:t>
            </a:r>
          </a:p>
        </p:txBody>
      </p:sp>
      <p:sp>
        <p:nvSpPr>
          <p:cNvPr id="3" name="TextBox 3"/>
          <p:cNvSpPr txBox="1"/>
          <p:nvPr/>
        </p:nvSpPr>
        <p:spPr>
          <a:xfrm>
            <a:off x="755780" y="994896"/>
            <a:ext cx="9177271" cy="5899051"/>
          </a:xfrm>
          <a:prstGeom prst="rect">
            <a:avLst/>
          </a:prstGeom>
        </p:spPr>
        <p:txBody>
          <a:bodyPr lIns="0" tIns="0" rIns="0" bIns="0" rtlCol="0" anchor="t">
            <a:spAutoFit/>
          </a:bodyPr>
          <a:lstStyle/>
          <a:p>
            <a:pPr algn="l">
              <a:lnSpc>
                <a:spcPts val="1367"/>
              </a:lnSpc>
            </a:pPr>
            <a:r>
              <a:rPr lang="nb-NO" sz="1199" b="1" noProof="0" dirty="0">
                <a:solidFill>
                  <a:srgbClr val="000000"/>
                </a:solidFill>
                <a:latin typeface="Arial Bold"/>
                <a:ea typeface="Arial Bold"/>
                <a:cs typeface="Arial Bold"/>
                <a:sym typeface="Arial Bold"/>
              </a:rPr>
              <a:t>Helsestasjonen </a:t>
            </a:r>
          </a:p>
          <a:p>
            <a:pPr algn="l">
              <a:lnSpc>
                <a:spcPts val="1367"/>
              </a:lnSpc>
            </a:pPr>
            <a:r>
              <a:rPr lang="nb-NO" sz="1199" spc="0" noProof="0" dirty="0">
                <a:solidFill>
                  <a:srgbClr val="000000"/>
                </a:solidFill>
                <a:latin typeface="Arial"/>
                <a:ea typeface="Arial"/>
                <a:cs typeface="Arial"/>
                <a:sym typeface="Arial"/>
              </a:rPr>
              <a:t>Helsestasjonen har ansvar for forebyggende og helsefremmende arbeid. Vi samarbeider med helsestasjonen når det er nødvendig og med tillatelse fra foreldre. </a:t>
            </a:r>
          </a:p>
          <a:p>
            <a:pPr algn="l">
              <a:lnSpc>
                <a:spcPts val="1367"/>
              </a:lnSpc>
            </a:pPr>
            <a:endParaRPr lang="nb-NO" sz="1199" spc="0" noProof="0" dirty="0">
              <a:solidFill>
                <a:srgbClr val="000000"/>
              </a:solidFill>
              <a:latin typeface="Arial"/>
              <a:ea typeface="Arial"/>
              <a:cs typeface="Arial"/>
              <a:sym typeface="Arial"/>
            </a:endParaRPr>
          </a:p>
          <a:p>
            <a:pPr algn="l">
              <a:lnSpc>
                <a:spcPts val="1367"/>
              </a:lnSpc>
            </a:pPr>
            <a:r>
              <a:rPr lang="nb-NO" sz="1199" b="1" spc="0" noProof="0" dirty="0">
                <a:solidFill>
                  <a:srgbClr val="000000"/>
                </a:solidFill>
                <a:latin typeface="Arial Bold"/>
                <a:ea typeface="Arial Bold"/>
                <a:cs typeface="Arial Bold"/>
                <a:sym typeface="Arial Bold"/>
              </a:rPr>
              <a:t>Pedagogisk psykologisk tjeneste – PPT </a:t>
            </a:r>
          </a:p>
          <a:p>
            <a:pPr algn="l">
              <a:lnSpc>
                <a:spcPts val="1367"/>
              </a:lnSpc>
            </a:pPr>
            <a:r>
              <a:rPr lang="nb-NO" sz="1199" spc="0" noProof="0" dirty="0">
                <a:solidFill>
                  <a:srgbClr val="000000"/>
                </a:solidFill>
                <a:latin typeface="Arial"/>
                <a:ea typeface="Arial"/>
                <a:cs typeface="Arial"/>
                <a:sym typeface="Arial"/>
              </a:rPr>
              <a:t>PPT er en faglig instans som kan gi sakkyndig vurdering og tilråde spesialpedagogisk hjelp. Dersom barnehagen ønsker samarbeid om, og hjelp til enkeltbarn i barnehagen, må foreldrene samtykke til det og er aktivt med i dette arbeidet. </a:t>
            </a:r>
          </a:p>
          <a:p>
            <a:pPr algn="l">
              <a:lnSpc>
                <a:spcPts val="1367"/>
              </a:lnSpc>
            </a:pPr>
            <a:endParaRPr lang="nb-NO" sz="1199" spc="0" noProof="0" dirty="0">
              <a:solidFill>
                <a:srgbClr val="000000"/>
              </a:solidFill>
              <a:latin typeface="Arial"/>
              <a:ea typeface="Arial"/>
              <a:cs typeface="Arial"/>
              <a:sym typeface="Arial"/>
            </a:endParaRPr>
          </a:p>
          <a:p>
            <a:pPr algn="l">
              <a:lnSpc>
                <a:spcPts val="1367"/>
              </a:lnSpc>
            </a:pPr>
            <a:r>
              <a:rPr lang="nb-NO" sz="1199" b="1" spc="0" noProof="0" dirty="0">
                <a:solidFill>
                  <a:srgbClr val="000000"/>
                </a:solidFill>
                <a:latin typeface="Arial Bold"/>
                <a:ea typeface="Arial Bold"/>
                <a:cs typeface="Arial Bold"/>
                <a:sym typeface="Arial Bold"/>
              </a:rPr>
              <a:t>Ålesund Kommune</a:t>
            </a:r>
          </a:p>
          <a:p>
            <a:pPr algn="l">
              <a:lnSpc>
                <a:spcPts val="1367"/>
              </a:lnSpc>
            </a:pPr>
            <a:r>
              <a:rPr lang="nb-NO" sz="1199" spc="0" noProof="0" dirty="0">
                <a:solidFill>
                  <a:srgbClr val="000000"/>
                </a:solidFill>
                <a:latin typeface="Arial"/>
                <a:ea typeface="Arial"/>
                <a:cs typeface="Arial"/>
                <a:sym typeface="Arial"/>
              </a:rPr>
              <a:t>Ålesund kommune har øverste tilsynsmyndighet over</a:t>
            </a:r>
          </a:p>
          <a:p>
            <a:pPr algn="l">
              <a:lnSpc>
                <a:spcPts val="1367"/>
              </a:lnSpc>
            </a:pPr>
            <a:r>
              <a:rPr lang="nb-NO" sz="1199" spc="0" noProof="0" dirty="0">
                <a:solidFill>
                  <a:srgbClr val="000000"/>
                </a:solidFill>
                <a:latin typeface="Arial"/>
                <a:ea typeface="Arial"/>
                <a:cs typeface="Arial"/>
                <a:sym typeface="Arial"/>
              </a:rPr>
              <a:t>barnehagen. Dette gjelder både private og kommunale barnehager. Åsestranda barnehage har samordna opptak sammen med de andre barnehagene. Styrer sitter i et styrernettverk for private barnehager i indre bydel med andre styrere og de har jevnlige møter.</a:t>
            </a:r>
          </a:p>
          <a:p>
            <a:pPr algn="l">
              <a:lnSpc>
                <a:spcPts val="1367"/>
              </a:lnSpc>
            </a:pPr>
            <a:endParaRPr lang="nb-NO" sz="1199" spc="0" noProof="0" dirty="0">
              <a:solidFill>
                <a:srgbClr val="000000"/>
              </a:solidFill>
              <a:latin typeface="Arial"/>
              <a:ea typeface="Arial"/>
              <a:cs typeface="Arial"/>
              <a:sym typeface="Arial"/>
            </a:endParaRPr>
          </a:p>
          <a:p>
            <a:pPr algn="l">
              <a:lnSpc>
                <a:spcPts val="1367"/>
              </a:lnSpc>
            </a:pPr>
            <a:r>
              <a:rPr lang="nb-NO" sz="1199" b="1" spc="0" noProof="0" dirty="0">
                <a:solidFill>
                  <a:srgbClr val="000000"/>
                </a:solidFill>
                <a:latin typeface="Arial Bold"/>
                <a:ea typeface="Arial Bold"/>
                <a:cs typeface="Arial Bold"/>
                <a:sym typeface="Arial Bold"/>
              </a:rPr>
              <a:t>Barnevernstjenesten</a:t>
            </a:r>
          </a:p>
          <a:p>
            <a:pPr algn="l">
              <a:lnSpc>
                <a:spcPts val="1367"/>
              </a:lnSpc>
            </a:pPr>
            <a:r>
              <a:rPr lang="nb-NO" sz="1199" spc="0" noProof="0" dirty="0">
                <a:solidFill>
                  <a:srgbClr val="000000"/>
                </a:solidFill>
                <a:latin typeface="Arial"/>
                <a:ea typeface="Arial"/>
                <a:cs typeface="Arial"/>
                <a:sym typeface="Arial"/>
              </a:rPr>
              <a:t>Barnevernets hovedoppgave er å sikre at barn som lever under forhold som kan skade helsen og utviklingen, får nødvendig hjelp og omsorg til rett tid. Barnehagen og barnevernet er to av flere aktører som bidrar til å skape trygge </a:t>
            </a:r>
            <a:r>
              <a:rPr lang="nb-NO" sz="1199" spc="0" noProof="0" dirty="0" err="1">
                <a:solidFill>
                  <a:srgbClr val="000000"/>
                </a:solidFill>
                <a:latin typeface="Arial"/>
                <a:ea typeface="Arial"/>
                <a:cs typeface="Arial"/>
                <a:sym typeface="Arial"/>
              </a:rPr>
              <a:t>oppvekstvilkår</a:t>
            </a:r>
            <a:r>
              <a:rPr lang="nb-NO" sz="1199" spc="0" noProof="0" dirty="0">
                <a:solidFill>
                  <a:srgbClr val="000000"/>
                </a:solidFill>
                <a:latin typeface="Arial"/>
                <a:ea typeface="Arial"/>
                <a:cs typeface="Arial"/>
                <a:sym typeface="Arial"/>
              </a:rPr>
              <a:t> for små barn.</a:t>
            </a:r>
          </a:p>
          <a:p>
            <a:pPr algn="l">
              <a:lnSpc>
                <a:spcPts val="1367"/>
              </a:lnSpc>
            </a:pPr>
            <a:endParaRPr lang="nb-NO" sz="1199" spc="0" noProof="0" dirty="0">
              <a:solidFill>
                <a:srgbClr val="000000"/>
              </a:solidFill>
              <a:latin typeface="Arial"/>
              <a:ea typeface="Arial"/>
              <a:cs typeface="Arial"/>
              <a:sym typeface="Arial"/>
            </a:endParaRPr>
          </a:p>
          <a:p>
            <a:pPr algn="l">
              <a:lnSpc>
                <a:spcPts val="1367"/>
              </a:lnSpc>
            </a:pPr>
            <a:r>
              <a:rPr lang="nb-NO" sz="1199" b="1" spc="0" noProof="0" dirty="0">
                <a:solidFill>
                  <a:srgbClr val="000000"/>
                </a:solidFill>
                <a:latin typeface="Arial Bold"/>
                <a:ea typeface="Arial Bold"/>
                <a:cs typeface="Arial Bold"/>
                <a:sym typeface="Arial Bold"/>
              </a:rPr>
              <a:t>Private barnehagers landsforbund – PBL</a:t>
            </a:r>
          </a:p>
          <a:p>
            <a:pPr algn="l">
              <a:lnSpc>
                <a:spcPts val="1367"/>
              </a:lnSpc>
            </a:pPr>
            <a:r>
              <a:rPr lang="nb-NO" sz="1199" spc="0" noProof="0" dirty="0">
                <a:solidFill>
                  <a:srgbClr val="000000"/>
                </a:solidFill>
                <a:latin typeface="Arial"/>
                <a:ea typeface="Arial"/>
                <a:cs typeface="Arial"/>
                <a:sym typeface="Arial"/>
              </a:rPr>
              <a:t>Åsestranda barnehage er medlem av PBL, som jobber for å sikre private barnehager sine rettigheter på lik linje med de statlige og kommunale barnehagene. Gjennom PBL har vi en tariff avtale som sikrer personalet gode ansettelses forhold. Som medlemsbarnehage står vi sterkere sammen med de andre medlems barnehagene og har dermed større påvirkningskraft til styresmaktene. </a:t>
            </a:r>
          </a:p>
          <a:p>
            <a:pPr algn="l">
              <a:lnSpc>
                <a:spcPts val="1367"/>
              </a:lnSpc>
            </a:pPr>
            <a:endParaRPr lang="nb-NO" sz="1199" spc="0" noProof="0" dirty="0">
              <a:solidFill>
                <a:srgbClr val="000000"/>
              </a:solidFill>
              <a:latin typeface="Arial"/>
              <a:ea typeface="Arial"/>
              <a:cs typeface="Arial"/>
              <a:sym typeface="Arial"/>
            </a:endParaRPr>
          </a:p>
          <a:p>
            <a:pPr algn="l">
              <a:lnSpc>
                <a:spcPts val="1367"/>
              </a:lnSpc>
            </a:pPr>
            <a:r>
              <a:rPr lang="nb-NO" sz="1199" b="1" spc="0" noProof="0" dirty="0">
                <a:solidFill>
                  <a:srgbClr val="000000"/>
                </a:solidFill>
                <a:latin typeface="Arial Bold"/>
                <a:ea typeface="Arial Bold"/>
                <a:cs typeface="Arial Bold"/>
                <a:sym typeface="Arial Bold"/>
              </a:rPr>
              <a:t>Skolen </a:t>
            </a:r>
          </a:p>
          <a:p>
            <a:pPr algn="l">
              <a:lnSpc>
                <a:spcPts val="1367"/>
              </a:lnSpc>
            </a:pPr>
            <a:r>
              <a:rPr lang="nb-NO" sz="1199" spc="0" noProof="0" dirty="0">
                <a:solidFill>
                  <a:srgbClr val="000000"/>
                </a:solidFill>
                <a:latin typeface="Arial"/>
                <a:ea typeface="Arial"/>
                <a:cs typeface="Arial"/>
                <a:sym typeface="Arial"/>
              </a:rPr>
              <a:t>Vi samarbeider med skolene som barna i vår barnehage skal begynne på. Dette samarbeidet foregår det siste året i barnehagen og vi bruker å bli invitert til de ulike skolene på våren. Barna får da komme på besøk på skole/SFO sammen med personalet fra barnehagen. Nødvendig informasjon om barna overføres eventuelt muntlig/skriftlig med samtykke fra dere foreldre. </a:t>
            </a:r>
          </a:p>
          <a:p>
            <a:pPr algn="l">
              <a:lnSpc>
                <a:spcPts val="1367"/>
              </a:lnSpc>
            </a:pPr>
            <a:endParaRPr lang="nb-NO" sz="1199" spc="0" noProof="0" dirty="0">
              <a:solidFill>
                <a:srgbClr val="000000"/>
              </a:solidFill>
              <a:latin typeface="Arial"/>
              <a:ea typeface="Arial"/>
              <a:cs typeface="Arial"/>
              <a:sym typeface="Arial"/>
            </a:endParaRPr>
          </a:p>
          <a:p>
            <a:pPr algn="l">
              <a:lnSpc>
                <a:spcPts val="1172"/>
              </a:lnSpc>
            </a:pPr>
            <a:r>
              <a:rPr lang="nb-NO" sz="1199" b="1" spc="0" noProof="0" dirty="0">
                <a:solidFill>
                  <a:srgbClr val="000000"/>
                </a:solidFill>
                <a:latin typeface="Arial Bold"/>
                <a:ea typeface="Arial Bold"/>
                <a:cs typeface="Arial Bold"/>
                <a:sym typeface="Arial Bold"/>
              </a:rPr>
              <a:t>Redningsselskapet</a:t>
            </a:r>
          </a:p>
          <a:p>
            <a:pPr algn="l">
              <a:lnSpc>
                <a:spcPts val="1367"/>
              </a:lnSpc>
            </a:pPr>
            <a:r>
              <a:rPr lang="nb-NO" sz="1199" spc="0" noProof="0" dirty="0">
                <a:solidFill>
                  <a:srgbClr val="000000"/>
                </a:solidFill>
                <a:latin typeface="Arial"/>
                <a:ea typeface="Arial"/>
                <a:cs typeface="Arial"/>
                <a:sym typeface="Arial"/>
              </a:rPr>
              <a:t>Barnehagen har et samarbeid med Redningsselskapet og har derfor en egen </a:t>
            </a:r>
            <a:r>
              <a:rPr lang="nb-NO" sz="1199" spc="0" noProof="0" dirty="0" err="1">
                <a:solidFill>
                  <a:srgbClr val="000000"/>
                </a:solidFill>
                <a:latin typeface="Arial"/>
                <a:ea typeface="Arial"/>
                <a:cs typeface="Arial"/>
                <a:sym typeface="Arial"/>
              </a:rPr>
              <a:t>Eliasklubb</a:t>
            </a:r>
            <a:r>
              <a:rPr lang="nb-NO" sz="1199" spc="0" noProof="0" dirty="0">
                <a:solidFill>
                  <a:srgbClr val="000000"/>
                </a:solidFill>
                <a:latin typeface="Arial"/>
                <a:ea typeface="Arial"/>
                <a:cs typeface="Arial"/>
                <a:sym typeface="Arial"/>
              </a:rPr>
              <a:t>. Dette samarbeidet innebærer at vi har mulighet til å søke om midler til å gjennomføre prosjekter, får støtte til å ha svømmeopplæring med førskolegruppen og at Redningsskøyta kommer på besøk til oss med </a:t>
            </a:r>
            <a:r>
              <a:rPr lang="nb-NO" sz="1199" spc="0" noProof="0" dirty="0" err="1">
                <a:solidFill>
                  <a:srgbClr val="000000"/>
                </a:solidFill>
                <a:latin typeface="Arial"/>
                <a:ea typeface="Arial"/>
                <a:cs typeface="Arial"/>
                <a:sym typeface="Arial"/>
              </a:rPr>
              <a:t>Eliasbåter</a:t>
            </a:r>
            <a:r>
              <a:rPr lang="nb-NO" sz="1199" spc="0" noProof="0" dirty="0">
                <a:solidFill>
                  <a:srgbClr val="000000"/>
                </a:solidFill>
                <a:latin typeface="Arial"/>
                <a:ea typeface="Arial"/>
                <a:cs typeface="Arial"/>
                <a:sym typeface="Arial"/>
              </a:rPr>
              <a:t> til våre fester. Når barna begynner på Naustet (</a:t>
            </a:r>
            <a:r>
              <a:rPr lang="nb-NO" sz="1199" spc="0" noProof="0" dirty="0" err="1">
                <a:solidFill>
                  <a:srgbClr val="000000"/>
                </a:solidFill>
                <a:latin typeface="Arial"/>
                <a:ea typeface="Arial"/>
                <a:cs typeface="Arial"/>
                <a:sym typeface="Arial"/>
              </a:rPr>
              <a:t>storbarnsavdeling</a:t>
            </a:r>
            <a:r>
              <a:rPr lang="nb-NO" sz="1199" spc="0" noProof="0" dirty="0">
                <a:solidFill>
                  <a:srgbClr val="000000"/>
                </a:solidFill>
                <a:latin typeface="Arial"/>
                <a:ea typeface="Arial"/>
                <a:cs typeface="Arial"/>
                <a:sym typeface="Arial"/>
              </a:rPr>
              <a:t>) blir de meldt inn i RS ung (</a:t>
            </a:r>
            <a:r>
              <a:rPr lang="nb-NO" sz="1199" spc="0" noProof="0" dirty="0" err="1">
                <a:solidFill>
                  <a:srgbClr val="000000"/>
                </a:solidFill>
                <a:latin typeface="Arial"/>
                <a:ea typeface="Arial"/>
                <a:cs typeface="Arial"/>
                <a:sym typeface="Arial"/>
              </a:rPr>
              <a:t>Eliasklubben</a:t>
            </a:r>
            <a:r>
              <a:rPr lang="nb-NO" sz="1199" spc="0" noProof="0" dirty="0">
                <a:solidFill>
                  <a:srgbClr val="000000"/>
                </a:solidFill>
                <a:latin typeface="Arial"/>
                <a:ea typeface="Arial"/>
                <a:cs typeface="Arial"/>
                <a:sym typeface="Arial"/>
              </a:rPr>
              <a:t>). Årsmøtet har bestemt at dette er noe foreldrene selv må betale og foreldrene har også ansvar for å melde barnet ut om de ønsker det når barnet slutter i barnehagen.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388662" y="4278278"/>
            <a:ext cx="2209381" cy="2698480"/>
            <a:chOff x="0" y="0"/>
            <a:chExt cx="2945841" cy="3597974"/>
          </a:xfrm>
        </p:grpSpPr>
        <p:sp>
          <p:nvSpPr>
            <p:cNvPr id="3" name="Freeform 3">
              <a:hlinkClick r:id="rId3" tooltip="https://www.udir.no/laring-og-trivsel/rammeplan-for-barnehagen/"/>
            </p:cNvPr>
            <p:cNvSpPr/>
            <p:nvPr/>
          </p:nvSpPr>
          <p:spPr>
            <a:xfrm>
              <a:off x="0" y="0"/>
              <a:ext cx="2945892" cy="3598037"/>
            </a:xfrm>
            <a:custGeom>
              <a:avLst/>
              <a:gdLst/>
              <a:ahLst/>
              <a:cxnLst/>
              <a:rect l="l" t="t" r="r" b="b"/>
              <a:pathLst>
                <a:path w="2945892" h="3598037">
                  <a:moveTo>
                    <a:pt x="0" y="0"/>
                  </a:moveTo>
                  <a:lnTo>
                    <a:pt x="2945892" y="0"/>
                  </a:lnTo>
                  <a:lnTo>
                    <a:pt x="2945892" y="3598037"/>
                  </a:lnTo>
                  <a:lnTo>
                    <a:pt x="0" y="3598037"/>
                  </a:lnTo>
                  <a:lnTo>
                    <a:pt x="0" y="0"/>
                  </a:lnTo>
                  <a:close/>
                </a:path>
              </a:pathLst>
            </a:custGeom>
            <a:blipFill>
              <a:blip r:embed="rId4"/>
              <a:stretch>
                <a:fillRect l="-42" r="-40" b="1"/>
              </a:stretch>
            </a:blipFill>
          </p:spPr>
          <p:txBody>
            <a:bodyPr/>
            <a:lstStyle/>
            <a:p>
              <a:endParaRPr lang="nb-NO" noProof="0"/>
            </a:p>
          </p:txBody>
        </p:sp>
      </p:grpSp>
      <p:grpSp>
        <p:nvGrpSpPr>
          <p:cNvPr id="4" name="Group 4"/>
          <p:cNvGrpSpPr/>
          <p:nvPr/>
        </p:nvGrpSpPr>
        <p:grpSpPr>
          <a:xfrm>
            <a:off x="755780" y="4278278"/>
            <a:ext cx="1902428" cy="2698480"/>
            <a:chOff x="0" y="0"/>
            <a:chExt cx="2536571" cy="3597974"/>
          </a:xfrm>
        </p:grpSpPr>
        <p:sp>
          <p:nvSpPr>
            <p:cNvPr id="5" name="Freeform 5">
              <a:hlinkClick r:id="rId5" tooltip="https://lovdata.no/dokument/NL/lov/2005-06-17-64"/>
            </p:cNvPr>
            <p:cNvSpPr/>
            <p:nvPr/>
          </p:nvSpPr>
          <p:spPr>
            <a:xfrm>
              <a:off x="0" y="0"/>
              <a:ext cx="2536571" cy="3598037"/>
            </a:xfrm>
            <a:custGeom>
              <a:avLst/>
              <a:gdLst/>
              <a:ahLst/>
              <a:cxnLst/>
              <a:rect l="l" t="t" r="r" b="b"/>
              <a:pathLst>
                <a:path w="2536571" h="3598037">
                  <a:moveTo>
                    <a:pt x="0" y="0"/>
                  </a:moveTo>
                  <a:lnTo>
                    <a:pt x="2536571" y="0"/>
                  </a:lnTo>
                  <a:lnTo>
                    <a:pt x="2536571" y="3598037"/>
                  </a:lnTo>
                  <a:lnTo>
                    <a:pt x="0" y="3598037"/>
                  </a:lnTo>
                  <a:lnTo>
                    <a:pt x="0" y="0"/>
                  </a:lnTo>
                  <a:close/>
                </a:path>
              </a:pathLst>
            </a:custGeom>
            <a:blipFill>
              <a:blip r:embed="rId6"/>
              <a:stretch>
                <a:fillRect l="-39" r="-39" b="1"/>
              </a:stretch>
            </a:blipFill>
          </p:spPr>
          <p:txBody>
            <a:bodyPr/>
            <a:lstStyle/>
            <a:p>
              <a:endParaRPr lang="nb-NO" noProof="0"/>
            </a:p>
          </p:txBody>
        </p:sp>
      </p:grpSp>
      <p:sp>
        <p:nvSpPr>
          <p:cNvPr id="8" name="Freeform 8"/>
          <p:cNvSpPr/>
          <p:nvPr/>
        </p:nvSpPr>
        <p:spPr>
          <a:xfrm>
            <a:off x="6166575" y="4278278"/>
            <a:ext cx="3818604" cy="2698480"/>
          </a:xfrm>
          <a:custGeom>
            <a:avLst/>
            <a:gdLst/>
            <a:ahLst/>
            <a:cxnLst/>
            <a:rect l="l" t="t" r="r" b="b"/>
            <a:pathLst>
              <a:path w="3818604" h="2698480">
                <a:moveTo>
                  <a:pt x="0" y="0"/>
                </a:moveTo>
                <a:lnTo>
                  <a:pt x="3818604" y="0"/>
                </a:lnTo>
                <a:lnTo>
                  <a:pt x="3818604" y="2698480"/>
                </a:lnTo>
                <a:lnTo>
                  <a:pt x="0" y="2698480"/>
                </a:lnTo>
                <a:lnTo>
                  <a:pt x="0" y="0"/>
                </a:lnTo>
                <a:close/>
              </a:path>
            </a:pathLst>
          </a:custGeom>
          <a:blipFill>
            <a:blip r:embed="rId7"/>
            <a:stretch>
              <a:fillRect l="-85" r="-85"/>
            </a:stretch>
          </a:blipFill>
        </p:spPr>
        <p:txBody>
          <a:bodyPr/>
          <a:lstStyle/>
          <a:p>
            <a:endParaRPr lang="nb-NO" noProof="0"/>
          </a:p>
        </p:txBody>
      </p:sp>
      <p:sp>
        <p:nvSpPr>
          <p:cNvPr id="9" name="TextBox 9"/>
          <p:cNvSpPr txBox="1"/>
          <p:nvPr/>
        </p:nvSpPr>
        <p:spPr>
          <a:xfrm>
            <a:off x="756000" y="445675"/>
            <a:ext cx="9180000" cy="391786"/>
          </a:xfrm>
          <a:prstGeom prst="rect">
            <a:avLst/>
          </a:prstGeom>
        </p:spPr>
        <p:txBody>
          <a:bodyPr lIns="0" tIns="0" rIns="0" bIns="0" rtlCol="0" anchor="t">
            <a:spAutoFit/>
          </a:bodyPr>
          <a:lstStyle/>
          <a:p>
            <a:pPr algn="ctr">
              <a:lnSpc>
                <a:spcPts val="3078"/>
              </a:lnSpc>
            </a:pPr>
            <a:r>
              <a:rPr lang="nb-NO" sz="2198" b="1" spc="-27" noProof="0">
                <a:solidFill>
                  <a:srgbClr val="000000"/>
                </a:solidFill>
                <a:latin typeface="Arial Bold"/>
                <a:ea typeface="Arial Bold"/>
                <a:cs typeface="Arial Bold"/>
                <a:sym typeface="Arial Bold"/>
              </a:rPr>
              <a:t>BARNEHAGEN SITT PEDAGOGISKE FORMÅL OG INNHOLD</a:t>
            </a:r>
          </a:p>
        </p:txBody>
      </p:sp>
      <p:sp>
        <p:nvSpPr>
          <p:cNvPr id="10" name="TextBox 10"/>
          <p:cNvSpPr txBox="1"/>
          <p:nvPr/>
        </p:nvSpPr>
        <p:spPr>
          <a:xfrm>
            <a:off x="755780" y="944680"/>
            <a:ext cx="9051560" cy="3104766"/>
          </a:xfrm>
          <a:prstGeom prst="rect">
            <a:avLst/>
          </a:prstGeom>
        </p:spPr>
        <p:txBody>
          <a:bodyPr lIns="0" tIns="0" rIns="0" bIns="0" rtlCol="0" anchor="t">
            <a:spAutoFit/>
          </a:bodyPr>
          <a:lstStyle/>
          <a:p>
            <a:pPr algn="l">
              <a:lnSpc>
                <a:spcPts val="1367"/>
              </a:lnSpc>
            </a:pPr>
            <a:r>
              <a:rPr lang="nb-NO" sz="1199" noProof="0">
                <a:solidFill>
                  <a:srgbClr val="000000"/>
                </a:solidFill>
                <a:latin typeface="Arial"/>
                <a:ea typeface="Arial"/>
                <a:cs typeface="Arial"/>
                <a:sym typeface="Arial"/>
              </a:rPr>
              <a:t>Her kommer en oversikt over hva som bestemmer innholdet i barnehagen.</a:t>
            </a:r>
          </a:p>
          <a:p>
            <a:pPr algn="l">
              <a:lnSpc>
                <a:spcPts val="1367"/>
              </a:lnSpc>
            </a:pPr>
            <a:r>
              <a:rPr lang="nb-NO" sz="1199" b="1" noProof="0">
                <a:solidFill>
                  <a:srgbClr val="000000"/>
                </a:solidFill>
                <a:latin typeface="Arial Bold"/>
                <a:ea typeface="Arial Bold"/>
                <a:cs typeface="Arial Bold"/>
                <a:sym typeface="Arial Bold"/>
              </a:rPr>
              <a:t>Barnehageloven:</a:t>
            </a:r>
            <a:r>
              <a:rPr lang="nb-NO" sz="1199" noProof="0">
                <a:solidFill>
                  <a:srgbClr val="000000"/>
                </a:solidFill>
                <a:latin typeface="Arial"/>
                <a:ea typeface="Arial"/>
                <a:cs typeface="Arial"/>
                <a:sym typeface="Arial"/>
              </a:rPr>
              <a:t> Lov om barnehager forteller oss hva vi må gjøre i barnehagen og hvilke rettigheter vi må følge.</a:t>
            </a:r>
          </a:p>
          <a:p>
            <a:pPr algn="l">
              <a:lnSpc>
                <a:spcPts val="1367"/>
              </a:lnSpc>
            </a:pPr>
            <a:r>
              <a:rPr lang="nb-NO" sz="1199" noProof="0">
                <a:solidFill>
                  <a:srgbClr val="000000"/>
                </a:solidFill>
                <a:latin typeface="Arial"/>
                <a:ea typeface="Arial"/>
                <a:cs typeface="Arial"/>
                <a:sym typeface="Arial"/>
              </a:rPr>
              <a:t> </a:t>
            </a:r>
          </a:p>
          <a:p>
            <a:pPr algn="l">
              <a:lnSpc>
                <a:spcPts val="1367"/>
              </a:lnSpc>
            </a:pPr>
            <a:r>
              <a:rPr lang="nb-NO" sz="1199" b="1" noProof="0">
                <a:solidFill>
                  <a:srgbClr val="000000"/>
                </a:solidFill>
                <a:latin typeface="Arial Bold"/>
                <a:ea typeface="Arial Bold"/>
                <a:cs typeface="Arial Bold"/>
                <a:sym typeface="Arial Bold"/>
              </a:rPr>
              <a:t>Rammeplan for barnehager </a:t>
            </a:r>
            <a:r>
              <a:rPr lang="nb-NO" sz="1199" b="1" u="sng" noProof="0">
                <a:solidFill>
                  <a:srgbClr val="0000FF"/>
                </a:solidFill>
                <a:latin typeface="Arial Bold"/>
                <a:ea typeface="Arial Bold"/>
                <a:cs typeface="Arial Bold"/>
                <a:sym typeface="Arial Bold"/>
                <a:hlinkClick r:id="rId3" tooltip="https://www.udir.no/laring-og-trivsel/rammeplan-for-barnehagen/"/>
              </a:rPr>
              <a:t>Rammeplan for barnehager</a:t>
            </a:r>
          </a:p>
          <a:p>
            <a:pPr algn="l">
              <a:lnSpc>
                <a:spcPts val="1367"/>
              </a:lnSpc>
            </a:pPr>
            <a:r>
              <a:rPr lang="nb-NO" sz="1199" noProof="0">
                <a:solidFill>
                  <a:srgbClr val="000000"/>
                </a:solidFill>
                <a:latin typeface="Arial"/>
                <a:ea typeface="Arial"/>
                <a:cs typeface="Arial"/>
                <a:sym typeface="Arial"/>
              </a:rPr>
              <a:t>Rammeplanen skal gi styrer, pedagogiske ledere og øvrig personale en forpliktet ramme for planlegging, gjennomføring og vurdering av barnehagen sin virksomhet. Rammeplanen gir også informasjon til foreldre, eiere og tilsynsmyndighet.</a:t>
            </a:r>
          </a:p>
          <a:p>
            <a:pPr algn="l">
              <a:lnSpc>
                <a:spcPts val="1367"/>
              </a:lnSpc>
            </a:pPr>
            <a:r>
              <a:rPr lang="nb-NO" sz="1199" noProof="0">
                <a:solidFill>
                  <a:srgbClr val="000000"/>
                </a:solidFill>
                <a:latin typeface="Arial"/>
                <a:ea typeface="Arial"/>
                <a:cs typeface="Arial"/>
                <a:sym typeface="Arial"/>
              </a:rPr>
              <a:t> </a:t>
            </a:r>
          </a:p>
          <a:p>
            <a:pPr algn="l">
              <a:lnSpc>
                <a:spcPts val="1367"/>
              </a:lnSpc>
            </a:pPr>
            <a:r>
              <a:rPr lang="nb-NO" sz="1199" b="1" noProof="0">
                <a:solidFill>
                  <a:srgbClr val="000000"/>
                </a:solidFill>
                <a:latin typeface="Arial Bold"/>
                <a:ea typeface="Arial Bold"/>
                <a:cs typeface="Arial Bold"/>
                <a:sym typeface="Arial Bold"/>
              </a:rPr>
              <a:t>Årsplan</a:t>
            </a:r>
          </a:p>
          <a:p>
            <a:pPr algn="l">
              <a:lnSpc>
                <a:spcPts val="1367"/>
              </a:lnSpc>
            </a:pPr>
            <a:r>
              <a:rPr lang="nb-NO" sz="1199" noProof="0">
                <a:solidFill>
                  <a:srgbClr val="000000"/>
                </a:solidFill>
                <a:latin typeface="Arial"/>
                <a:ea typeface="Arial"/>
                <a:cs typeface="Arial"/>
                <a:sym typeface="Arial"/>
              </a:rPr>
              <a:t>Årsplanen skal være et arbeidsredskap for personalet for å styre arbeidet i en bevisst og uttalt retning. Den skal også synliggjøre innholdet i barnehagen ovenfor foreldre, politikere og kommunen. Dette danner grunnlag for foreldrene sin påvirkning og kommunen sitt tilsyn. Åsestranda barnehage utarbeider årlig årsplan for hele barnehagen. Avdelingene </a:t>
            </a:r>
            <a:r>
              <a:rPr lang="nb-NO" sz="1199" noProof="0" err="1">
                <a:solidFill>
                  <a:srgbClr val="000000"/>
                </a:solidFill>
                <a:latin typeface="Arial"/>
                <a:ea typeface="Arial"/>
                <a:cs typeface="Arial"/>
                <a:sym typeface="Arial"/>
              </a:rPr>
              <a:t>alderstilpasser</a:t>
            </a:r>
            <a:r>
              <a:rPr lang="nb-NO" sz="1199" noProof="0">
                <a:solidFill>
                  <a:srgbClr val="000000"/>
                </a:solidFill>
                <a:latin typeface="Arial"/>
                <a:ea typeface="Arial"/>
                <a:cs typeface="Arial"/>
                <a:sym typeface="Arial"/>
              </a:rPr>
              <a:t> de overordnede målene til sin avdeling og bruker årsplanen aktivt gjennom året, både i planlegging og gjennomføring av det pedagogiske innholdet i barnehagen. </a:t>
            </a:r>
          </a:p>
          <a:p>
            <a:pPr algn="l">
              <a:lnSpc>
                <a:spcPts val="1367"/>
              </a:lnSpc>
            </a:pPr>
            <a:endParaRPr lang="nb-NO" sz="1199" noProof="0">
              <a:solidFill>
                <a:srgbClr val="000000"/>
              </a:solidFill>
              <a:latin typeface="Arial"/>
              <a:ea typeface="Arial"/>
              <a:cs typeface="Arial"/>
              <a:sym typeface="Arial"/>
            </a:endParaRPr>
          </a:p>
          <a:p>
            <a:pPr algn="l">
              <a:lnSpc>
                <a:spcPts val="1367"/>
              </a:lnSpc>
            </a:pPr>
            <a:r>
              <a:rPr lang="nb-NO" sz="1199" noProof="0">
                <a:solidFill>
                  <a:srgbClr val="000000"/>
                </a:solidFill>
                <a:latin typeface="Arial"/>
                <a:ea typeface="Arial"/>
                <a:cs typeface="Arial"/>
                <a:sym typeface="Arial"/>
              </a:rPr>
              <a:t>Ved å lage årsplanen i kalenderformat håper vi at vi klarer å synliggjøre det pedagogiske innholdet for dere foreldre. Det skal da være lett for dere å følge med på månedens hovedtema, men dere vil også få månedsplaner fra deres avdeling med alderstilpassede aktiviteter ut fra hovedtema i årsplanen. </a:t>
            </a:r>
          </a:p>
          <a:p>
            <a:pPr algn="l">
              <a:lnSpc>
                <a:spcPts val="1367"/>
              </a:lnSpc>
            </a:pPr>
            <a:endParaRPr lang="nb-NO" sz="1199" noProof="0">
              <a:solidFill>
                <a:srgbClr val="000000"/>
              </a:solidFill>
              <a:latin typeface="Arial"/>
              <a:ea typeface="Arial"/>
              <a:cs typeface="Arial"/>
              <a:sym typeface="Arial"/>
            </a:endParaRPr>
          </a:p>
        </p:txBody>
      </p:sp>
    </p:spTree>
    <p:extLst>
      <p:ext uri="{BB962C8B-B14F-4D97-AF65-F5344CB8AC3E}">
        <p14:creationId xmlns:p14="http://schemas.microsoft.com/office/powerpoint/2010/main" val="78438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5346000" cy="7555342"/>
          </a:xfrm>
          <a:custGeom>
            <a:avLst/>
            <a:gdLst/>
            <a:ahLst/>
            <a:cxnLst/>
            <a:rect l="l" t="t" r="r" b="b"/>
            <a:pathLst>
              <a:path w="5346000" h="7555342">
                <a:moveTo>
                  <a:pt x="0" y="0"/>
                </a:moveTo>
                <a:lnTo>
                  <a:pt x="5346000" y="0"/>
                </a:lnTo>
                <a:lnTo>
                  <a:pt x="5346000" y="7555342"/>
                </a:lnTo>
                <a:lnTo>
                  <a:pt x="0" y="7555342"/>
                </a:lnTo>
                <a:lnTo>
                  <a:pt x="0" y="0"/>
                </a:lnTo>
                <a:close/>
              </a:path>
            </a:pathLst>
          </a:custGeom>
          <a:blipFill>
            <a:blip r:embed="rId3"/>
            <a:stretch>
              <a:fillRect/>
            </a:stretch>
          </a:blipFill>
        </p:spPr>
        <p:txBody>
          <a:bodyPr/>
          <a:lstStyle/>
          <a:p>
            <a:endParaRPr lang="nb-NO" noProof="0"/>
          </a:p>
        </p:txBody>
      </p:sp>
      <p:sp>
        <p:nvSpPr>
          <p:cNvPr id="3" name="TextBox 3"/>
          <p:cNvSpPr txBox="1"/>
          <p:nvPr/>
        </p:nvSpPr>
        <p:spPr>
          <a:xfrm>
            <a:off x="5862237" y="633317"/>
            <a:ext cx="4152685" cy="5907779"/>
          </a:xfrm>
          <a:prstGeom prst="rect">
            <a:avLst/>
          </a:prstGeom>
        </p:spPr>
        <p:txBody>
          <a:bodyPr lIns="0" tIns="0" rIns="0" bIns="0" rtlCol="0" anchor="t">
            <a:spAutoFit/>
          </a:bodyPr>
          <a:lstStyle/>
          <a:p>
            <a:pPr algn="l">
              <a:lnSpc>
                <a:spcPts val="1727"/>
              </a:lnSpc>
            </a:pPr>
            <a:r>
              <a:rPr lang="nb-NO" sz="1599" b="1" noProof="0">
                <a:solidFill>
                  <a:srgbClr val="000000"/>
                </a:solidFill>
                <a:latin typeface="Arial Bold"/>
                <a:ea typeface="Arial Bold"/>
                <a:cs typeface="Arial Bold"/>
                <a:sym typeface="Arial Bold"/>
              </a:rPr>
              <a:t>VURDERING OG PROGRESJON</a:t>
            </a:r>
          </a:p>
          <a:p>
            <a:pPr algn="l">
              <a:lnSpc>
                <a:spcPts val="1295"/>
              </a:lnSpc>
            </a:pPr>
            <a:endParaRPr lang="nb-NO" sz="1599" b="1" noProof="0">
              <a:solidFill>
                <a:srgbClr val="000000"/>
              </a:solidFill>
              <a:latin typeface="Arial Bold"/>
              <a:ea typeface="Arial Bold"/>
              <a:cs typeface="Arial Bold"/>
              <a:sym typeface="Arial Bold"/>
            </a:endParaRPr>
          </a:p>
          <a:p>
            <a:pPr algn="l">
              <a:lnSpc>
                <a:spcPts val="1295"/>
              </a:lnSpc>
            </a:pPr>
            <a:r>
              <a:rPr lang="nb-NO" sz="1199" b="1" noProof="0">
                <a:solidFill>
                  <a:srgbClr val="000000"/>
                </a:solidFill>
                <a:latin typeface="Arial Bold"/>
                <a:ea typeface="Arial Bold"/>
                <a:cs typeface="Arial Bold"/>
                <a:sym typeface="Arial Bold"/>
              </a:rPr>
              <a:t>Vurdering</a:t>
            </a:r>
          </a:p>
          <a:p>
            <a:pPr algn="l">
              <a:lnSpc>
                <a:spcPts val="1295"/>
              </a:lnSpc>
            </a:pPr>
            <a:r>
              <a:rPr lang="nb-NO" sz="1199" noProof="0">
                <a:solidFill>
                  <a:srgbClr val="000000"/>
                </a:solidFill>
                <a:latin typeface="Arial"/>
                <a:ea typeface="Arial"/>
                <a:cs typeface="Arial"/>
                <a:sym typeface="Arial"/>
              </a:rPr>
              <a:t>Barnehagen skal jevnlig vurdere det pedagogiske arbeidet for å sikre kvalitet og utvikling i tråd med barnehageloven og rammeplanen. Personalet reflekterer sammen over praksis, barnas trivsel, lek, læring og utvikling. Vurderingsarbeidet skal hjelpe oss å videreutvikle innhold, arbeidsmåter og læringsmiljø til beste for barna.</a:t>
            </a:r>
          </a:p>
          <a:p>
            <a:pPr algn="l">
              <a:lnSpc>
                <a:spcPts val="1295"/>
              </a:lnSpc>
            </a:pPr>
            <a:r>
              <a:rPr lang="nb-NO" sz="1199" noProof="0">
                <a:solidFill>
                  <a:srgbClr val="000000"/>
                </a:solidFill>
                <a:latin typeface="Arial"/>
                <a:ea typeface="Arial"/>
                <a:cs typeface="Arial"/>
                <a:sym typeface="Arial"/>
              </a:rPr>
              <a:t>Vi dokumenterer og vurderer arbeidet gjennom observasjoner, refleksjoner, samtaler, bilder, pedagogisk dokumentasjon og foreldresamarbeid. Barnas erfaringer, interesser og uttrykk skal være viktige utgangspunkt i planlegging og videre arbeid.</a:t>
            </a:r>
          </a:p>
          <a:p>
            <a:pPr algn="l">
              <a:lnSpc>
                <a:spcPts val="1295"/>
              </a:lnSpc>
            </a:pPr>
            <a:endParaRPr lang="nb-NO" sz="1199" noProof="0">
              <a:solidFill>
                <a:srgbClr val="000000"/>
              </a:solidFill>
              <a:latin typeface="Arial"/>
              <a:ea typeface="Arial"/>
              <a:cs typeface="Arial"/>
              <a:sym typeface="Arial"/>
            </a:endParaRPr>
          </a:p>
          <a:p>
            <a:pPr algn="l">
              <a:lnSpc>
                <a:spcPts val="1295"/>
              </a:lnSpc>
            </a:pPr>
            <a:r>
              <a:rPr lang="nb-NO" sz="1199" noProof="0">
                <a:solidFill>
                  <a:srgbClr val="000000"/>
                </a:solidFill>
                <a:latin typeface="Arial"/>
                <a:ea typeface="Arial"/>
                <a:cs typeface="Arial"/>
                <a:sym typeface="Arial"/>
              </a:rPr>
              <a:t> </a:t>
            </a:r>
          </a:p>
          <a:p>
            <a:pPr algn="l">
              <a:lnSpc>
                <a:spcPts val="1295"/>
              </a:lnSpc>
            </a:pPr>
            <a:r>
              <a:rPr lang="nb-NO" sz="1199" b="1" noProof="0">
                <a:solidFill>
                  <a:srgbClr val="000000"/>
                </a:solidFill>
                <a:latin typeface="Arial Bold"/>
                <a:ea typeface="Arial Bold"/>
                <a:cs typeface="Arial Bold"/>
                <a:sym typeface="Arial Bold"/>
              </a:rPr>
              <a:t>Progresjon</a:t>
            </a:r>
          </a:p>
          <a:p>
            <a:pPr algn="l">
              <a:lnSpc>
                <a:spcPts val="1295"/>
              </a:lnSpc>
            </a:pPr>
            <a:r>
              <a:rPr lang="nb-NO" sz="1199" noProof="0">
                <a:solidFill>
                  <a:srgbClr val="000000"/>
                </a:solidFill>
                <a:latin typeface="Arial"/>
                <a:ea typeface="Arial"/>
                <a:cs typeface="Arial"/>
                <a:sym typeface="Arial"/>
              </a:rPr>
              <a:t>Progresjon i barnehagen handler om at alle barn skal få utvikle seg, oppleve mestring og møte nye utfordringer ut fra egne forutsetninger. Barna skal få varierte erfaringer, opplevelser og muligheter til læring gjennom lek, utforsking og samspill.</a:t>
            </a:r>
          </a:p>
          <a:p>
            <a:pPr algn="l">
              <a:lnSpc>
                <a:spcPts val="1295"/>
              </a:lnSpc>
            </a:pPr>
            <a:endParaRPr lang="nb-NO" sz="1199" noProof="0">
              <a:solidFill>
                <a:srgbClr val="000000"/>
              </a:solidFill>
              <a:latin typeface="Arial"/>
              <a:ea typeface="Arial"/>
              <a:cs typeface="Arial"/>
              <a:sym typeface="Arial"/>
            </a:endParaRPr>
          </a:p>
          <a:p>
            <a:pPr algn="l">
              <a:lnSpc>
                <a:spcPts val="1295"/>
              </a:lnSpc>
            </a:pPr>
            <a:r>
              <a:rPr lang="nb-NO" sz="1199" noProof="0">
                <a:solidFill>
                  <a:srgbClr val="000000"/>
                </a:solidFill>
                <a:latin typeface="Arial"/>
                <a:ea typeface="Arial"/>
                <a:cs typeface="Arial"/>
                <a:sym typeface="Arial"/>
              </a:rPr>
              <a:t>I Åsestranda barnehage legger vi til rette for progresjon gjennom:</a:t>
            </a:r>
          </a:p>
          <a:p>
            <a:pPr marL="258960" lvl="1" indent="-129480" algn="l">
              <a:lnSpc>
                <a:spcPts val="1295"/>
              </a:lnSpc>
              <a:buFont typeface="Arial"/>
              <a:buChar char="•"/>
            </a:pPr>
            <a:r>
              <a:rPr lang="nb-NO" sz="1199" noProof="0">
                <a:solidFill>
                  <a:srgbClr val="000000"/>
                </a:solidFill>
                <a:latin typeface="Arial"/>
                <a:ea typeface="Arial"/>
                <a:cs typeface="Arial"/>
                <a:sym typeface="Arial"/>
              </a:rPr>
              <a:t>tilpassede aktiviteter ut fra alder og modning </a:t>
            </a:r>
          </a:p>
          <a:p>
            <a:pPr marL="258960" lvl="1" indent="-129480" algn="l">
              <a:lnSpc>
                <a:spcPts val="1295"/>
              </a:lnSpc>
              <a:buFont typeface="Arial"/>
              <a:buChar char="•"/>
            </a:pPr>
            <a:r>
              <a:rPr lang="nb-NO" sz="1199" noProof="0">
                <a:solidFill>
                  <a:srgbClr val="000000"/>
                </a:solidFill>
                <a:latin typeface="Arial"/>
                <a:ea typeface="Arial"/>
                <a:cs typeface="Arial"/>
                <a:sym typeface="Arial"/>
              </a:rPr>
              <a:t>varierte lekemiljø og materialer  </a:t>
            </a:r>
          </a:p>
          <a:p>
            <a:pPr marL="258960" lvl="1" indent="-129480" algn="l">
              <a:lnSpc>
                <a:spcPts val="1295"/>
              </a:lnSpc>
              <a:buFont typeface="Arial"/>
              <a:buChar char="•"/>
            </a:pPr>
            <a:r>
              <a:rPr lang="nb-NO" sz="1199" noProof="0">
                <a:solidFill>
                  <a:srgbClr val="000000"/>
                </a:solidFill>
                <a:latin typeface="Arial"/>
                <a:ea typeface="Arial"/>
                <a:cs typeface="Arial"/>
                <a:sym typeface="Arial"/>
              </a:rPr>
              <a:t>opplevelser i nærmiljøet og naturen </a:t>
            </a:r>
          </a:p>
          <a:p>
            <a:pPr marL="258960" lvl="1" indent="-129480" algn="l">
              <a:lnSpc>
                <a:spcPts val="1295"/>
              </a:lnSpc>
              <a:buFont typeface="Arial"/>
              <a:buChar char="•"/>
            </a:pPr>
            <a:r>
              <a:rPr lang="nb-NO" sz="1199" noProof="0">
                <a:solidFill>
                  <a:srgbClr val="000000"/>
                </a:solidFill>
                <a:latin typeface="Arial"/>
                <a:ea typeface="Arial"/>
                <a:cs typeface="Arial"/>
                <a:sym typeface="Arial"/>
              </a:rPr>
              <a:t>språkstimulering i alle situasjoner </a:t>
            </a:r>
          </a:p>
          <a:p>
            <a:pPr marL="258960" lvl="1" indent="-129480" algn="l">
              <a:lnSpc>
                <a:spcPts val="1295"/>
              </a:lnSpc>
              <a:buFont typeface="Arial"/>
              <a:buChar char="•"/>
            </a:pPr>
            <a:r>
              <a:rPr lang="nb-NO" sz="1199" noProof="0">
                <a:solidFill>
                  <a:srgbClr val="000000"/>
                </a:solidFill>
                <a:latin typeface="Arial"/>
                <a:ea typeface="Arial"/>
                <a:cs typeface="Arial"/>
                <a:sym typeface="Arial"/>
              </a:rPr>
              <a:t>støtte til sosial utvikling og vennskap  </a:t>
            </a:r>
          </a:p>
          <a:p>
            <a:pPr marL="258960" lvl="1" indent="-129480" algn="l">
              <a:lnSpc>
                <a:spcPts val="1295"/>
              </a:lnSpc>
              <a:buFont typeface="Arial"/>
              <a:buChar char="•"/>
            </a:pPr>
            <a:r>
              <a:rPr lang="nb-NO" sz="1199" noProof="0">
                <a:solidFill>
                  <a:srgbClr val="000000"/>
                </a:solidFill>
                <a:latin typeface="Arial"/>
                <a:ea typeface="Arial"/>
                <a:cs typeface="Arial"/>
                <a:sym typeface="Arial"/>
              </a:rPr>
              <a:t>undring, utforsking og medvirkning</a:t>
            </a:r>
          </a:p>
          <a:p>
            <a:pPr algn="l">
              <a:lnSpc>
                <a:spcPts val="1295"/>
              </a:lnSpc>
            </a:pPr>
            <a:endParaRPr lang="nb-NO" sz="1199" noProof="0">
              <a:solidFill>
                <a:srgbClr val="000000"/>
              </a:solidFill>
              <a:latin typeface="Arial"/>
              <a:ea typeface="Arial"/>
              <a:cs typeface="Arial"/>
              <a:sym typeface="Arial"/>
            </a:endParaRPr>
          </a:p>
          <a:p>
            <a:pPr algn="l">
              <a:lnSpc>
                <a:spcPts val="1295"/>
              </a:lnSpc>
            </a:pPr>
            <a:r>
              <a:rPr lang="nb-NO" sz="1199" noProof="0">
                <a:solidFill>
                  <a:srgbClr val="000000"/>
                </a:solidFill>
                <a:latin typeface="Arial"/>
                <a:ea typeface="Arial"/>
                <a:cs typeface="Arial"/>
                <a:sym typeface="Arial"/>
              </a:rPr>
              <a:t>Vi ønsker at barna skal oppleve trygghet og glede samtidig som de får utfordringer som bidrar til utvikling, nysgjerrighet og lærelyst. Gjennom hele barnehageåret vil vi møte barna med omsorg, engasjement og tro på barnets egne ressurser.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3B6CA364AA8B74FBB6FDEB0E33658F4" ma:contentTypeVersion="14" ma:contentTypeDescription="Opprett et nytt dokument." ma:contentTypeScope="" ma:versionID="45579098b02767723b8c26f20c04b299">
  <xsd:schema xmlns:xsd="http://www.w3.org/2001/XMLSchema" xmlns:xs="http://www.w3.org/2001/XMLSchema" xmlns:p="http://schemas.microsoft.com/office/2006/metadata/properties" xmlns:ns2="b5e3a039-22e4-40d1-ac6e-2bcb058b10a4" xmlns:ns3="b3251202-2dff-4c98-8e5a-74a8f66a578c" targetNamespace="http://schemas.microsoft.com/office/2006/metadata/properties" ma:root="true" ma:fieldsID="500f2782cc290b13c5da01d2ad12b3d2" ns2:_="" ns3:_="">
    <xsd:import namespace="b5e3a039-22e4-40d1-ac6e-2bcb058b10a4"/>
    <xsd:import namespace="b3251202-2dff-4c98-8e5a-74a8f66a578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e3a039-22e4-40d1-ac6e-2bcb058b10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lcf76f155ced4ddcb4097134ff3c332f" ma:index="16" nillable="true" ma:taxonomy="true" ma:internalName="lcf76f155ced4ddcb4097134ff3c332f" ma:taxonomyFieldName="MediaServiceImageTags" ma:displayName="Bildemerkelapper" ma:readOnly="false" ma:fieldId="{5cf76f15-5ced-4ddc-b409-7134ff3c332f}" ma:taxonomyMulti="true" ma:sspId="9343333e-6d05-4fef-88c5-321296292be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3251202-2dff-4c98-8e5a-74a8f66a578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c8ddc40c-7e32-4322-af1e-790c88fb8b15}" ma:internalName="TaxCatchAll" ma:showField="CatchAllData" ma:web="b3251202-2dff-4c98-8e5a-74a8f66a57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3251202-2dff-4c98-8e5a-74a8f66a578c" xsi:nil="true"/>
    <lcf76f155ced4ddcb4097134ff3c332f xmlns="b5e3a039-22e4-40d1-ac6e-2bcb058b10a4">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6577F9-9AA7-4562-ABA7-7A46ECB247AA}">
  <ds:schemaRefs>
    <ds:schemaRef ds:uri="b3251202-2dff-4c98-8e5a-74a8f66a578c"/>
    <ds:schemaRef ds:uri="b5e3a039-22e4-40d1-ac6e-2bcb058b10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0B3D55B-1F34-4DFD-A330-424AE95B770C}">
  <ds:schemaRefs>
    <ds:schemaRef ds:uri="b3251202-2dff-4c98-8e5a-74a8f66a578c"/>
    <ds:schemaRef ds:uri="b5e3a039-22e4-40d1-ac6e-2bcb058b10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6042974-D98F-43B1-AEEC-FDDFC574238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TotalTime>
  <Words>9366</Words>
  <Application>Microsoft Office PowerPoint</Application>
  <PresentationFormat>Egendefinert</PresentationFormat>
  <Paragraphs>1359</Paragraphs>
  <Slides>39</Slides>
  <Notes>37</Notes>
  <HiddenSlides>0</HiddenSlides>
  <MMClips>0</MMClips>
  <ScaleCrop>false</ScaleCrop>
  <HeadingPairs>
    <vt:vector size="6" baseType="variant">
      <vt:variant>
        <vt:lpstr>Brukte skrifter</vt:lpstr>
      </vt:variant>
      <vt:variant>
        <vt:i4>8</vt:i4>
      </vt:variant>
      <vt:variant>
        <vt:lpstr>Tema</vt:lpstr>
      </vt:variant>
      <vt:variant>
        <vt:i4>1</vt:i4>
      </vt:variant>
      <vt:variant>
        <vt:lpstr>Lysbildetitler</vt:lpstr>
      </vt:variant>
      <vt:variant>
        <vt:i4>39</vt:i4>
      </vt:variant>
    </vt:vector>
  </HeadingPairs>
  <TitlesOfParts>
    <vt:vector size="48" baseType="lpstr">
      <vt:lpstr>Calibri</vt:lpstr>
      <vt:lpstr>Codec Pro Bold</vt:lpstr>
      <vt:lpstr>Arial </vt:lpstr>
      <vt:lpstr>Arial Bold</vt:lpstr>
      <vt:lpstr>Aptos Bold</vt:lpstr>
      <vt:lpstr>Arial</vt:lpstr>
      <vt:lpstr>Public Sans Bold</vt:lpstr>
      <vt:lpstr>Arial Italics</vt:lpstr>
      <vt:lpstr>Office Theme</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ÅRSPLAN under arbeid 26-27 (Ruth1.utkast) 1.pptx</dc:title>
  <dc:creator>brit haga</dc:creator>
  <cp:lastModifiedBy>Liselotte Gjendem</cp:lastModifiedBy>
  <cp:revision>1</cp:revision>
  <cp:lastPrinted>2026-07-01T08:32:23Z</cp:lastPrinted>
  <dcterms:created xsi:type="dcterms:W3CDTF">2006-08-16T00:00:00Z</dcterms:created>
  <dcterms:modified xsi:type="dcterms:W3CDTF">2026-07-05T20:52:41Z</dcterms:modified>
  <dc:identifier>DAHM_YHGIRU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0x01010033B6CA364AA8B74FBB6FDEB0E33658F4</vt:lpwstr>
  </property>
  <property fmtid="{D5CDD505-2E9C-101B-9397-08002B2CF9AE}" pid="3" name="MediaServiceImageTags">
    <vt:lpwstr/>
  </property>
</Properties>
</file>